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16" r:id="rId3"/>
    <p:sldId id="319" r:id="rId4"/>
    <p:sldId id="325" r:id="rId5"/>
    <p:sldId id="329" r:id="rId6"/>
    <p:sldId id="352" r:id="rId7"/>
    <p:sldId id="353" r:id="rId8"/>
    <p:sldId id="326" r:id="rId9"/>
    <p:sldId id="330" r:id="rId10"/>
    <p:sldId id="328" r:id="rId11"/>
    <p:sldId id="355" r:id="rId12"/>
    <p:sldId id="356" r:id="rId13"/>
    <p:sldId id="357" r:id="rId14"/>
    <p:sldId id="358" r:id="rId15"/>
    <p:sldId id="359" r:id="rId16"/>
    <p:sldId id="320" r:id="rId17"/>
    <p:sldId id="331" r:id="rId18"/>
    <p:sldId id="322" r:id="rId19"/>
    <p:sldId id="332" r:id="rId20"/>
    <p:sldId id="333" r:id="rId21"/>
    <p:sldId id="334" r:id="rId22"/>
    <p:sldId id="323" r:id="rId23"/>
    <p:sldId id="335" r:id="rId24"/>
    <p:sldId id="321" r:id="rId25"/>
    <p:sldId id="324" r:id="rId26"/>
    <p:sldId id="344" r:id="rId27"/>
    <p:sldId id="345" r:id="rId28"/>
    <p:sldId id="347" r:id="rId29"/>
    <p:sldId id="348" r:id="rId30"/>
    <p:sldId id="349" r:id="rId31"/>
    <p:sldId id="346" r:id="rId32"/>
    <p:sldId id="350" r:id="rId33"/>
    <p:sldId id="351" r:id="rId34"/>
    <p:sldId id="354" r:id="rId35"/>
  </p:sldIdLst>
  <p:sldSz cx="12192000" cy="6858000"/>
  <p:notesSz cx="6794500" cy="9982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ia Fumagalli" initials="M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6BE"/>
    <a:srgbClr val="ADB6BF"/>
    <a:srgbClr val="7BC3D0"/>
    <a:srgbClr val="F38F83"/>
    <a:srgbClr val="F29380"/>
    <a:srgbClr val="7CC1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02" autoAdjust="0"/>
    <p:restoredTop sz="86485" autoAdjust="0"/>
  </p:normalViewPr>
  <p:slideViewPr>
    <p:cSldViewPr snapToGrid="0">
      <p:cViewPr>
        <p:scale>
          <a:sx n="87" d="100"/>
          <a:sy n="87" d="100"/>
        </p:scale>
        <p:origin x="1768" y="1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8A-C246-89C0-C2840B5608E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8A-C246-89C0-C2840B5608E9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8A-C246-89C0-C2840B5608E9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8A-C246-89C0-C2840B5608E9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A-C246-89C0-C2840B5608E9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8A-C246-89C0-C2840B5608E9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98A-C246-89C0-C2840B560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9C-5841-BA2D-2DCD41B407C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9C-5841-BA2D-2DCD41B407CE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9C-5841-BA2D-2DCD41B407C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1E9C-5841-BA2D-2DCD41B407CE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1E9C-5841-BA2D-2DCD41B407CE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1E9C-5841-BA2D-2DCD41B407CE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E9C-5841-BA2D-2DCD41B40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7E-3845-B8CC-C4D6D3606B3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7E-3845-B8CC-C4D6D3606B3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7E-3845-B8CC-C4D6D3606B38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1E7E-3845-B8CC-C4D6D3606B38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1E7E-3845-B8CC-C4D6D3606B38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1E7E-3845-B8CC-C4D6D3606B38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E7E-3845-B8CC-C4D6D3606B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21-304A-9A4A-A344FEE3CD7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21-304A-9A4A-A344FEE3CD71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21-304A-9A4A-A344FEE3CD7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21-304A-9A4A-A344FEE3CD71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E721-304A-9A4A-A344FEE3CD71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E721-304A-9A4A-A344FEE3CD71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721-304A-9A4A-A344FEE3C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18-FD49-8805-D956A071639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E318-FD49-8805-D956A0716397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E318-FD49-8805-D956A071639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E318-FD49-8805-D956A0716397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E318-FD49-8805-D956A0716397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E318-FD49-8805-D956A0716397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318-FD49-8805-D956A0716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F9-4447-BAD9-A5E437225FD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7F9-4447-BAD9-A5E437225FDD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7F9-4447-BAD9-A5E437225FD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17F9-4447-BAD9-A5E437225FDD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17F9-4447-BAD9-A5E437225FDD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17F9-4447-BAD9-A5E437225FDD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7F9-4447-BAD9-A5E437225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1-7B4F-8A01-77D38582778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1-7B4F-8A01-77D38582778E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02E1-7B4F-8A01-77D38582778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02E1-7B4F-8A01-77D38582778E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02E1-7B4F-8A01-77D38582778E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02E1-7B4F-8A01-77D38582778E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2E1-7B4F-8A01-77D3858277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E436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B4-0148-A485-18D0AA1F4B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B4-0148-A485-18D0AA1F4B47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4CB4-0148-A485-18D0AA1F4B4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4CB4-0148-A485-18D0AA1F4B47}"/>
              </c:ext>
            </c:extLst>
          </c:dPt>
          <c:dPt>
            <c:idx val="4"/>
            <c:bubble3D val="0"/>
            <c:spPr>
              <a:solidFill>
                <a:srgbClr val="52586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4CB4-0148-A485-18D0AA1F4B47}"/>
              </c:ext>
            </c:extLst>
          </c:dPt>
          <c:dPt>
            <c:idx val="5"/>
            <c:bubble3D val="0"/>
            <c:spPr>
              <a:solidFill>
                <a:srgbClr val="28282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4CB4-0148-A485-18D0AA1F4B47}"/>
              </c:ext>
            </c:extLst>
          </c:dPt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CB4-0148-A485-18D0AA1F4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4813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48100" y="0"/>
            <a:ext cx="2944813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03225" y="1247775"/>
            <a:ext cx="5988050" cy="33686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79450" y="4803775"/>
            <a:ext cx="5435600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482138"/>
            <a:ext cx="2944813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48100" y="9482138"/>
            <a:ext cx="2944813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07808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79450" y="4803775"/>
            <a:ext cx="5435600" cy="393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403225" y="1247775"/>
            <a:ext cx="5988050" cy="33686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5608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7221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767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202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661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7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2328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183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362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6936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06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618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7665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274529" y="977448"/>
            <a:ext cx="10515600" cy="6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3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375051" y="1512549"/>
            <a:ext cx="8472961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</a:path>
            </a:pathLst>
          </a:custGeom>
          <a:noFill/>
          <a:ln w="21225" cap="flat" cmpd="sng">
            <a:solidFill>
              <a:srgbClr val="A6AA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Shape 99" descr="unitn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97057"/>
            <a:ext cx="2637097" cy="77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7.png"/>
          <p:cNvPicPr/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0790129" y="77194"/>
            <a:ext cx="1242251" cy="793229"/>
          </a:xfrm>
          <a:prstGeom prst="rect">
            <a:avLst/>
          </a:prstGeom>
          <a:ln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119999" y="119998"/>
                </a:lnTo>
                <a:lnTo>
                  <a:pt x="0" y="119998"/>
                </a:lnTo>
                <a:lnTo>
                  <a:pt x="0" y="0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D9F6"/>
              </a:buClr>
              <a:buSzPts val="3608"/>
              <a:buFont typeface="Arial"/>
              <a:buNone/>
              <a:defRPr sz="3608" b="1" i="0" u="none" strike="noStrike" cap="none">
                <a:solidFill>
                  <a:srgbClr val="94D9F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Diapositiva tito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51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4.tiff"/><Relationship Id="rId7" Type="http://schemas.openxmlformats.org/officeDocument/2006/relationships/image" Target="../media/image6.tif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5.tiff"/><Relationship Id="rId4" Type="http://schemas.openxmlformats.org/officeDocument/2006/relationships/chart" Target="../charts/chart2.xml"/><Relationship Id="rId9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chart" Target="../charts/chart6.xml"/><Relationship Id="rId7" Type="http://schemas.openxmlformats.org/officeDocument/2006/relationships/image" Target="../media/image14.tiff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chart" Target="../charts/chart7.xml"/><Relationship Id="rId4" Type="http://schemas.openxmlformats.org/officeDocument/2006/relationships/image" Target="../media/image12.tiff"/><Relationship Id="rId9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26680" y="1230469"/>
            <a:ext cx="109386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800" dirty="0"/>
              <a:t>Studies on Human </a:t>
            </a:r>
            <a:r>
              <a:rPr lang="en-US" sz="4800" dirty="0" err="1"/>
              <a:t>Behaviour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Methods and tools for data collection. </a:t>
            </a:r>
            <a:br>
              <a:rPr lang="en-US" sz="4000" dirty="0"/>
            </a:br>
            <a:r>
              <a:rPr lang="en-US" sz="4000" dirty="0"/>
              <a:t>Passive data: smartphones or other devices.</a:t>
            </a:r>
            <a:endParaRPr lang="en-US" sz="4800" b="0" i="0" u="none" strike="noStrike" cap="none" dirty="0">
              <a:solidFill>
                <a:schemeClr val="dk1"/>
              </a:solidFill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524000" y="3618069"/>
            <a:ext cx="9144000" cy="261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sz="3200" u="sng" dirty="0"/>
              <a:t>Mattia </a:t>
            </a:r>
            <a:r>
              <a:rPr lang="it-IT" sz="3200" u="sng" dirty="0" err="1"/>
              <a:t>Zeni</a:t>
            </a:r>
            <a:endParaRPr lang="it-IT" sz="3200" baseline="30000" dirty="0"/>
          </a:p>
          <a:p>
            <a:endParaRPr lang="it-IT" baseline="30000" dirty="0"/>
          </a:p>
          <a:p>
            <a:r>
              <a:rPr lang="it-IT" dirty="0" err="1"/>
              <a:t>University</a:t>
            </a:r>
            <a:r>
              <a:rPr lang="it-IT" dirty="0"/>
              <a:t> of Trento </a:t>
            </a:r>
          </a:p>
          <a:p>
            <a:endParaRPr lang="it-IT" sz="3200" baseline="30000" dirty="0"/>
          </a:p>
        </p:txBody>
      </p:sp>
      <p:pic>
        <p:nvPicPr>
          <p:cNvPr id="99" name="Shape 99" descr="unitn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7057"/>
            <a:ext cx="2637097" cy="77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7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668000" y="97057"/>
            <a:ext cx="1242251" cy="79322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97435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scope?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OPEN WORLD, IN THE WILD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8FB6C7-A37A-D945-BB85-E262402B9E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99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sp>
        <p:nvSpPr>
          <p:cNvPr id="8" name="Shape 631">
            <a:extLst>
              <a:ext uri="{FF2B5EF4-FFF2-40B4-BE49-F238E27FC236}">
                <a16:creationId xmlns:a16="http://schemas.microsoft.com/office/drawing/2014/main" id="{8AEDF986-D1CC-7748-9132-0DE685555194}"/>
              </a:ext>
            </a:extLst>
          </p:cNvPr>
          <p:cNvSpPr/>
          <p:nvPr/>
        </p:nvSpPr>
        <p:spPr>
          <a:xfrm>
            <a:off x="927873" y="5129119"/>
            <a:ext cx="2289052" cy="6019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numCol="1" anchor="t">
            <a:noAutofit/>
          </a:bodyPr>
          <a:lstStyle>
            <a:lvl1pPr algn="ctr"/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core is always the user, and by chance his name is Fausto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632">
            <a:extLst>
              <a:ext uri="{FF2B5EF4-FFF2-40B4-BE49-F238E27FC236}">
                <a16:creationId xmlns:a16="http://schemas.microsoft.com/office/drawing/2014/main" id="{A856320E-C78D-D64D-A0E1-591E18D6F05D}"/>
              </a:ext>
            </a:extLst>
          </p:cNvPr>
          <p:cNvSpPr/>
          <p:nvPr/>
        </p:nvSpPr>
        <p:spPr>
          <a:xfrm>
            <a:off x="969792" y="4661577"/>
            <a:ext cx="2205213" cy="3961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numCol="1" anchor="t">
            <a:norm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user</a:t>
            </a:r>
            <a:endParaRPr sz="2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635">
            <a:extLst>
              <a:ext uri="{FF2B5EF4-FFF2-40B4-BE49-F238E27FC236}">
                <a16:creationId xmlns:a16="http://schemas.microsoft.com/office/drawing/2014/main" id="{231643B8-7E96-8E43-80DF-32A574F71D41}"/>
              </a:ext>
            </a:extLst>
          </p:cNvPr>
          <p:cNvGrpSpPr/>
          <p:nvPr/>
        </p:nvGrpSpPr>
        <p:grpSpPr>
          <a:xfrm>
            <a:off x="1066506" y="2350542"/>
            <a:ext cx="2011786" cy="2011785"/>
            <a:chOff x="0" y="0"/>
            <a:chExt cx="4023567" cy="4023567"/>
          </a:xfrm>
        </p:grpSpPr>
        <p:graphicFrame>
          <p:nvGraphicFramePr>
            <p:cNvPr id="11" name="Chart 633">
              <a:extLst>
                <a:ext uri="{FF2B5EF4-FFF2-40B4-BE49-F238E27FC236}">
                  <a16:creationId xmlns:a16="http://schemas.microsoft.com/office/drawing/2014/main" id="{7CEC4549-069B-F644-B4B7-362B3A065B09}"/>
                </a:ext>
              </a:extLst>
            </p:cNvPr>
            <p:cNvGraphicFramePr/>
            <p:nvPr/>
          </p:nvGraphicFramePr>
          <p:xfrm>
            <a:off x="0" y="0"/>
            <a:ext cx="4023568" cy="40235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Shape 634">
              <a:extLst>
                <a:ext uri="{FF2B5EF4-FFF2-40B4-BE49-F238E27FC236}">
                  <a16:creationId xmlns:a16="http://schemas.microsoft.com/office/drawing/2014/main" id="{1E516245-FC8C-4240-A68C-7BBAD7D194A5}"/>
                </a:ext>
              </a:extLst>
            </p:cNvPr>
            <p:cNvSpPr/>
            <p:nvPr/>
          </p:nvSpPr>
          <p:spPr>
            <a:xfrm>
              <a:off x="478227" y="478227"/>
              <a:ext cx="3067114" cy="3067113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F031455-FF5B-504C-8506-75419BCA0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876" y="2896788"/>
            <a:ext cx="365044" cy="92583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790600F-DF21-AA4B-934D-AAC1B56B6563}"/>
              </a:ext>
            </a:extLst>
          </p:cNvPr>
          <p:cNvGrpSpPr/>
          <p:nvPr/>
        </p:nvGrpSpPr>
        <p:grpSpPr>
          <a:xfrm>
            <a:off x="3251041" y="2350542"/>
            <a:ext cx="2668300" cy="3380523"/>
            <a:chOff x="6502082" y="4701083"/>
            <a:chExt cx="5336599" cy="6761045"/>
          </a:xfrm>
        </p:grpSpPr>
        <p:sp>
          <p:nvSpPr>
            <p:cNvPr id="15" name="Shape 650">
              <a:extLst>
                <a:ext uri="{FF2B5EF4-FFF2-40B4-BE49-F238E27FC236}">
                  <a16:creationId xmlns:a16="http://schemas.microsoft.com/office/drawing/2014/main" id="{10CA0026-C915-A544-9BA0-9995DDB644AA}"/>
                </a:ext>
              </a:extLst>
            </p:cNvPr>
            <p:cNvSpPr/>
            <p:nvPr/>
          </p:nvSpPr>
          <p:spPr>
            <a:xfrm>
              <a:off x="7260577" y="10258238"/>
              <a:ext cx="4578104" cy="120389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/>
            </a:lstStyle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He has an appointment for lunch</a:t>
              </a:r>
              <a:endParaRPr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Shape 651">
              <a:extLst>
                <a:ext uri="{FF2B5EF4-FFF2-40B4-BE49-F238E27FC236}">
                  <a16:creationId xmlns:a16="http://schemas.microsoft.com/office/drawing/2014/main" id="{6EB34272-4BF4-6546-9A8E-23CF08B1E30D}"/>
                </a:ext>
              </a:extLst>
            </p:cNvPr>
            <p:cNvSpPr/>
            <p:nvPr/>
          </p:nvSpPr>
          <p:spPr>
            <a:xfrm>
              <a:off x="7378282" y="9323154"/>
              <a:ext cx="4410426" cy="7922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>
                <a:defRPr sz="3200">
                  <a:solidFill>
                    <a:srgbClr val="38A18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What?</a:t>
              </a:r>
              <a:endParaRPr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up 654">
              <a:extLst>
                <a:ext uri="{FF2B5EF4-FFF2-40B4-BE49-F238E27FC236}">
                  <a16:creationId xmlns:a16="http://schemas.microsoft.com/office/drawing/2014/main" id="{20B1BA01-CD8A-5748-8E9D-2CE0DC276654}"/>
                </a:ext>
              </a:extLst>
            </p:cNvPr>
            <p:cNvGrpSpPr/>
            <p:nvPr/>
          </p:nvGrpSpPr>
          <p:grpSpPr>
            <a:xfrm>
              <a:off x="7571709" y="4701083"/>
              <a:ext cx="4023571" cy="4023569"/>
              <a:chOff x="0" y="0"/>
              <a:chExt cx="4023567" cy="4023567"/>
            </a:xfrm>
          </p:grpSpPr>
          <p:graphicFrame>
            <p:nvGraphicFramePr>
              <p:cNvPr id="20" name="Chart 652">
                <a:extLst>
                  <a:ext uri="{FF2B5EF4-FFF2-40B4-BE49-F238E27FC236}">
                    <a16:creationId xmlns:a16="http://schemas.microsoft.com/office/drawing/2014/main" id="{080F1EA8-3BC7-A142-BBB5-C8AEF24F3261}"/>
                  </a:ext>
                </a:extLst>
              </p:cNvPr>
              <p:cNvGraphicFramePr/>
              <p:nvPr/>
            </p:nvGraphicFramePr>
            <p:xfrm>
              <a:off x="0" y="0"/>
              <a:ext cx="4023568" cy="40235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1" name="Shape 653">
                <a:extLst>
                  <a:ext uri="{FF2B5EF4-FFF2-40B4-BE49-F238E27FC236}">
                    <a16:creationId xmlns:a16="http://schemas.microsoft.com/office/drawing/2014/main" id="{16FCCD37-CA04-9849-AA4F-74E2AF538B8B}"/>
                  </a:ext>
                </a:extLst>
              </p:cNvPr>
              <p:cNvSpPr/>
              <p:nvPr/>
            </p:nvSpPr>
            <p:spPr>
              <a:xfrm>
                <a:off x="478227" y="478227"/>
                <a:ext cx="3067114" cy="3067113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5ED689-AED3-1145-91B3-265B5BD50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0822" y="5998461"/>
              <a:ext cx="1545346" cy="137535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C7E8681-F1F4-5C4A-B676-7929E626CFA6}"/>
                </a:ext>
              </a:extLst>
            </p:cNvPr>
            <p:cNvCxnSpPr/>
            <p:nvPr/>
          </p:nvCxnSpPr>
          <p:spPr>
            <a:xfrm>
              <a:off x="6502082" y="6719413"/>
              <a:ext cx="758495" cy="0"/>
            </a:xfrm>
            <a:prstGeom prst="line">
              <a:avLst/>
            </a:prstGeom>
            <a:noFill/>
            <a:ln w="127000" cap="flat">
              <a:solidFill>
                <a:schemeClr val="accent3"/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77F72B-65BE-B748-BEC8-F7F3C2765CD0}"/>
              </a:ext>
            </a:extLst>
          </p:cNvPr>
          <p:cNvGrpSpPr/>
          <p:nvPr/>
        </p:nvGrpSpPr>
        <p:grpSpPr>
          <a:xfrm>
            <a:off x="5951904" y="2350542"/>
            <a:ext cx="2686786" cy="3380523"/>
            <a:chOff x="11903807" y="4701083"/>
            <a:chExt cx="5373572" cy="6761045"/>
          </a:xfrm>
        </p:grpSpPr>
        <p:sp>
          <p:nvSpPr>
            <p:cNvPr id="23" name="Shape 643">
              <a:extLst>
                <a:ext uri="{FF2B5EF4-FFF2-40B4-BE49-F238E27FC236}">
                  <a16:creationId xmlns:a16="http://schemas.microsoft.com/office/drawing/2014/main" id="{AC1C8E5C-4F35-CB4D-B31A-384AF057505E}"/>
                </a:ext>
              </a:extLst>
            </p:cNvPr>
            <p:cNvSpPr/>
            <p:nvPr/>
          </p:nvSpPr>
          <p:spPr>
            <a:xfrm>
              <a:off x="12699276" y="10258238"/>
              <a:ext cx="4578103" cy="120389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/>
            </a:lstStyle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The restaurant is in the city center</a:t>
              </a:r>
              <a:endParaRPr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Shape 644">
              <a:extLst>
                <a:ext uri="{FF2B5EF4-FFF2-40B4-BE49-F238E27FC236}">
                  <a16:creationId xmlns:a16="http://schemas.microsoft.com/office/drawing/2014/main" id="{CB5EC9BF-0203-324F-871C-9F4DC8A9D737}"/>
                </a:ext>
              </a:extLst>
            </p:cNvPr>
            <p:cNvSpPr/>
            <p:nvPr/>
          </p:nvSpPr>
          <p:spPr>
            <a:xfrm>
              <a:off x="12816980" y="9323154"/>
              <a:ext cx="4410425" cy="7922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>
                <a:defRPr sz="3200">
                  <a:solidFill>
                    <a:srgbClr val="38A18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Where?</a:t>
              </a:r>
              <a:endParaRPr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5" name="Group 647">
              <a:extLst>
                <a:ext uri="{FF2B5EF4-FFF2-40B4-BE49-F238E27FC236}">
                  <a16:creationId xmlns:a16="http://schemas.microsoft.com/office/drawing/2014/main" id="{9046D709-2339-6846-8219-1045F106BFB3}"/>
                </a:ext>
              </a:extLst>
            </p:cNvPr>
            <p:cNvGrpSpPr/>
            <p:nvPr/>
          </p:nvGrpSpPr>
          <p:grpSpPr>
            <a:xfrm>
              <a:off x="13010408" y="4701083"/>
              <a:ext cx="4023570" cy="4023569"/>
              <a:chOff x="0" y="0"/>
              <a:chExt cx="4023567" cy="4023567"/>
            </a:xfrm>
          </p:grpSpPr>
          <p:graphicFrame>
            <p:nvGraphicFramePr>
              <p:cNvPr id="28" name="Chart 645">
                <a:extLst>
                  <a:ext uri="{FF2B5EF4-FFF2-40B4-BE49-F238E27FC236}">
                    <a16:creationId xmlns:a16="http://schemas.microsoft.com/office/drawing/2014/main" id="{8F05A1FD-1C2A-AC49-813C-E0BB590BBC14}"/>
                  </a:ext>
                </a:extLst>
              </p:cNvPr>
              <p:cNvGraphicFramePr/>
              <p:nvPr/>
            </p:nvGraphicFramePr>
            <p:xfrm>
              <a:off x="0" y="0"/>
              <a:ext cx="4023568" cy="40235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29" name="Shape 646">
                <a:extLst>
                  <a:ext uri="{FF2B5EF4-FFF2-40B4-BE49-F238E27FC236}">
                    <a16:creationId xmlns:a16="http://schemas.microsoft.com/office/drawing/2014/main" id="{C3842369-D1E4-6D40-BA4D-57054CCAF8DF}"/>
                  </a:ext>
                </a:extLst>
              </p:cNvPr>
              <p:cNvSpPr/>
              <p:nvPr/>
            </p:nvSpPr>
            <p:spPr>
              <a:xfrm>
                <a:off x="478227" y="478227"/>
                <a:ext cx="3067114" cy="3067113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B5144D-2D4B-0C42-862C-FDC746244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07352" y="6032253"/>
              <a:ext cx="1433690" cy="137432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9AD219-B50D-0345-A1B1-72B1E9F1DA2B}"/>
                </a:ext>
              </a:extLst>
            </p:cNvPr>
            <p:cNvCxnSpPr/>
            <p:nvPr/>
          </p:nvCxnSpPr>
          <p:spPr>
            <a:xfrm>
              <a:off x="11903807" y="6719413"/>
              <a:ext cx="758495" cy="0"/>
            </a:xfrm>
            <a:prstGeom prst="line">
              <a:avLst/>
            </a:prstGeom>
            <a:noFill/>
            <a:ln w="127000" cap="flat">
              <a:solidFill>
                <a:schemeClr val="accent3"/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B63B70-6ADE-6A4B-A352-32558032FA88}"/>
              </a:ext>
            </a:extLst>
          </p:cNvPr>
          <p:cNvGrpSpPr/>
          <p:nvPr/>
        </p:nvGrpSpPr>
        <p:grpSpPr>
          <a:xfrm>
            <a:off x="8686633" y="2350542"/>
            <a:ext cx="2671405" cy="3380523"/>
            <a:chOff x="17373266" y="4701083"/>
            <a:chExt cx="5342810" cy="6761045"/>
          </a:xfrm>
        </p:grpSpPr>
        <p:sp>
          <p:nvSpPr>
            <p:cNvPr id="31" name="Shape 657">
              <a:extLst>
                <a:ext uri="{FF2B5EF4-FFF2-40B4-BE49-F238E27FC236}">
                  <a16:creationId xmlns:a16="http://schemas.microsoft.com/office/drawing/2014/main" id="{0DED9756-6D6F-0B4F-A81F-ADA58BFFA57E}"/>
                </a:ext>
              </a:extLst>
            </p:cNvPr>
            <p:cNvSpPr/>
            <p:nvPr/>
          </p:nvSpPr>
          <p:spPr>
            <a:xfrm>
              <a:off x="18137973" y="10258238"/>
              <a:ext cx="4578103" cy="120389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/>
            </a:lstStyle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The lunch is with an old friend</a:t>
              </a:r>
              <a:endParaRPr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Shape 658">
              <a:extLst>
                <a:ext uri="{FF2B5EF4-FFF2-40B4-BE49-F238E27FC236}">
                  <a16:creationId xmlns:a16="http://schemas.microsoft.com/office/drawing/2014/main" id="{F43923C7-E088-7249-9617-8DD67C7B24C0}"/>
                </a:ext>
              </a:extLst>
            </p:cNvPr>
            <p:cNvSpPr/>
            <p:nvPr/>
          </p:nvSpPr>
          <p:spPr>
            <a:xfrm>
              <a:off x="18255678" y="9323154"/>
              <a:ext cx="4410425" cy="7922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>
                <a:defRPr sz="3200">
                  <a:solidFill>
                    <a:srgbClr val="38A18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With whom?</a:t>
              </a:r>
              <a:endParaRPr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" name="Group 661">
              <a:extLst>
                <a:ext uri="{FF2B5EF4-FFF2-40B4-BE49-F238E27FC236}">
                  <a16:creationId xmlns:a16="http://schemas.microsoft.com/office/drawing/2014/main" id="{BF8E553F-A40E-924D-B9A7-B8236D76E96F}"/>
                </a:ext>
              </a:extLst>
            </p:cNvPr>
            <p:cNvGrpSpPr/>
            <p:nvPr/>
          </p:nvGrpSpPr>
          <p:grpSpPr>
            <a:xfrm>
              <a:off x="18449105" y="4701083"/>
              <a:ext cx="4023571" cy="4023570"/>
              <a:chOff x="0" y="0"/>
              <a:chExt cx="4023567" cy="4023567"/>
            </a:xfrm>
          </p:grpSpPr>
          <p:graphicFrame>
            <p:nvGraphicFramePr>
              <p:cNvPr id="36" name="Chart 659">
                <a:extLst>
                  <a:ext uri="{FF2B5EF4-FFF2-40B4-BE49-F238E27FC236}">
                    <a16:creationId xmlns:a16="http://schemas.microsoft.com/office/drawing/2014/main" id="{10E964AE-5235-B241-97E0-FDA7A79A2BA3}"/>
                  </a:ext>
                </a:extLst>
              </p:cNvPr>
              <p:cNvGraphicFramePr/>
              <p:nvPr/>
            </p:nvGraphicFramePr>
            <p:xfrm>
              <a:off x="0" y="0"/>
              <a:ext cx="4023568" cy="40235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sp>
            <p:nvSpPr>
              <p:cNvPr id="37" name="Shape 660">
                <a:extLst>
                  <a:ext uri="{FF2B5EF4-FFF2-40B4-BE49-F238E27FC236}">
                    <a16:creationId xmlns:a16="http://schemas.microsoft.com/office/drawing/2014/main" id="{7CFB217E-1AB9-9041-9C08-51CD4C457392}"/>
                  </a:ext>
                </a:extLst>
              </p:cNvPr>
              <p:cNvSpPr/>
              <p:nvPr/>
            </p:nvSpPr>
            <p:spPr>
              <a:xfrm>
                <a:off x="478227" y="478227"/>
                <a:ext cx="3067114" cy="3067113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1BD0F6B-5C66-BE42-8C5D-486CE8BA3769}"/>
                </a:ext>
              </a:extLst>
            </p:cNvPr>
            <p:cNvCxnSpPr/>
            <p:nvPr/>
          </p:nvCxnSpPr>
          <p:spPr>
            <a:xfrm>
              <a:off x="17373266" y="6719416"/>
              <a:ext cx="758495" cy="0"/>
            </a:xfrm>
            <a:prstGeom prst="line">
              <a:avLst/>
            </a:prstGeom>
            <a:noFill/>
            <a:ln w="127000" cap="flat">
              <a:solidFill>
                <a:schemeClr val="accent3"/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4F48F2F-2703-E044-BD2C-C922CCCA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819973" y="5829614"/>
              <a:ext cx="1281833" cy="178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26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role of technology?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12</a:t>
            </a:fld>
            <a:endParaRPr lang="it-IT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D021AB-A913-A04C-9C04-3DD92F1943F1}"/>
              </a:ext>
            </a:extLst>
          </p:cNvPr>
          <p:cNvGrpSpPr/>
          <p:nvPr/>
        </p:nvGrpSpPr>
        <p:grpSpPr>
          <a:xfrm>
            <a:off x="3640526" y="2513213"/>
            <a:ext cx="2401494" cy="3265287"/>
            <a:chOff x="7281052" y="5026426"/>
            <a:chExt cx="4802987" cy="6530574"/>
          </a:xfrm>
        </p:grpSpPr>
        <p:sp>
          <p:nvSpPr>
            <p:cNvPr id="39" name="Shape 472">
              <a:extLst>
                <a:ext uri="{FF2B5EF4-FFF2-40B4-BE49-F238E27FC236}">
                  <a16:creationId xmlns:a16="http://schemas.microsoft.com/office/drawing/2014/main" id="{3570A54D-C8C0-4A42-A670-EF2F18649E19}"/>
                </a:ext>
              </a:extLst>
            </p:cNvPr>
            <p:cNvSpPr/>
            <p:nvPr/>
          </p:nvSpPr>
          <p:spPr>
            <a:xfrm>
              <a:off x="7281052" y="5026426"/>
              <a:ext cx="4802987" cy="6530574"/>
            </a:xfrm>
            <a:prstGeom prst="roundRect">
              <a:avLst>
                <a:gd name="adj" fmla="val 2555"/>
              </a:avLst>
            </a:prstGeom>
            <a:solidFill>
              <a:schemeClr val="bg2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00"/>
            </a:p>
          </p:txBody>
        </p:sp>
        <p:sp>
          <p:nvSpPr>
            <p:cNvPr id="40" name="Shape 473">
              <a:extLst>
                <a:ext uri="{FF2B5EF4-FFF2-40B4-BE49-F238E27FC236}">
                  <a16:creationId xmlns:a16="http://schemas.microsoft.com/office/drawing/2014/main" id="{EBFB14C7-4866-9342-A0CE-06815CC9E8A8}"/>
                </a:ext>
              </a:extLst>
            </p:cNvPr>
            <p:cNvSpPr/>
            <p:nvPr/>
          </p:nvSpPr>
          <p:spPr>
            <a:xfrm>
              <a:off x="7966494" y="7172024"/>
              <a:ext cx="3432101" cy="1184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1800" dirty="0">
                  <a:solidFill>
                    <a:schemeClr val="accent1"/>
                  </a:solidFill>
                </a:rPr>
                <a:t>Event in the Agenda</a:t>
              </a:r>
              <a:endParaRPr sz="1800" dirty="0">
                <a:solidFill>
                  <a:schemeClr val="accent1"/>
                </a:solidFill>
              </a:endParaRPr>
            </a:p>
          </p:txBody>
        </p:sp>
        <p:sp>
          <p:nvSpPr>
            <p:cNvPr id="41" name="Shape 474">
              <a:extLst>
                <a:ext uri="{FF2B5EF4-FFF2-40B4-BE49-F238E27FC236}">
                  <a16:creationId xmlns:a16="http://schemas.microsoft.com/office/drawing/2014/main" id="{61B64660-C256-8044-8C45-DE49C53ACC26}"/>
                </a:ext>
              </a:extLst>
            </p:cNvPr>
            <p:cNvSpPr/>
            <p:nvPr/>
          </p:nvSpPr>
          <p:spPr>
            <a:xfrm>
              <a:off x="7684162" y="8772148"/>
              <a:ext cx="3996767" cy="100364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600" dirty="0"/>
                <a:t>The user can add the event in the Agenda</a:t>
              </a:r>
              <a:endParaRPr sz="1600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1F811B2-E1E5-5147-9C8E-A319EAB9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6833" y="5819980"/>
              <a:ext cx="951425" cy="947679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EC3808-3C64-0C48-AE00-A835AB52F7E3}"/>
              </a:ext>
            </a:extLst>
          </p:cNvPr>
          <p:cNvGrpSpPr/>
          <p:nvPr/>
        </p:nvGrpSpPr>
        <p:grpSpPr>
          <a:xfrm>
            <a:off x="8760480" y="2513213"/>
            <a:ext cx="2401494" cy="3534081"/>
            <a:chOff x="17520959" y="5026425"/>
            <a:chExt cx="4802988" cy="7068161"/>
          </a:xfrm>
        </p:grpSpPr>
        <p:sp>
          <p:nvSpPr>
            <p:cNvPr id="44" name="Shape 467">
              <a:extLst>
                <a:ext uri="{FF2B5EF4-FFF2-40B4-BE49-F238E27FC236}">
                  <a16:creationId xmlns:a16="http://schemas.microsoft.com/office/drawing/2014/main" id="{77038A59-820C-9247-A260-C1303CCD97B2}"/>
                </a:ext>
              </a:extLst>
            </p:cNvPr>
            <p:cNvSpPr/>
            <p:nvPr/>
          </p:nvSpPr>
          <p:spPr>
            <a:xfrm>
              <a:off x="17520959" y="5026425"/>
              <a:ext cx="4802988" cy="6530575"/>
            </a:xfrm>
            <a:prstGeom prst="roundRect">
              <a:avLst>
                <a:gd name="adj" fmla="val 2555"/>
              </a:avLst>
            </a:prstGeom>
            <a:solidFill>
              <a:schemeClr val="bg2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00"/>
            </a:p>
          </p:txBody>
        </p:sp>
        <p:sp>
          <p:nvSpPr>
            <p:cNvPr id="45" name="Shape 468">
              <a:extLst>
                <a:ext uri="{FF2B5EF4-FFF2-40B4-BE49-F238E27FC236}">
                  <a16:creationId xmlns:a16="http://schemas.microsoft.com/office/drawing/2014/main" id="{447BE9EB-FF5C-354C-BEB2-7325CF5A7314}"/>
                </a:ext>
              </a:extLst>
            </p:cNvPr>
            <p:cNvSpPr/>
            <p:nvPr/>
          </p:nvSpPr>
          <p:spPr>
            <a:xfrm>
              <a:off x="18206401" y="7449021"/>
              <a:ext cx="3432104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1800" dirty="0">
                  <a:solidFill>
                    <a:schemeClr val="accent1"/>
                  </a:solidFill>
                </a:rPr>
                <a:t>Notifications</a:t>
              </a:r>
              <a:endParaRPr sz="18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Shape 469">
              <a:extLst>
                <a:ext uri="{FF2B5EF4-FFF2-40B4-BE49-F238E27FC236}">
                  <a16:creationId xmlns:a16="http://schemas.microsoft.com/office/drawing/2014/main" id="{91891A96-9DA8-5A44-AEF7-612655C750A0}"/>
                </a:ext>
              </a:extLst>
            </p:cNvPr>
            <p:cNvSpPr/>
            <p:nvPr/>
          </p:nvSpPr>
          <p:spPr>
            <a:xfrm>
              <a:off x="17924069" y="8772148"/>
              <a:ext cx="3996767" cy="332243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600" dirty="0"/>
                <a:t>A notification will popup to alert the user</a:t>
              </a:r>
              <a:endParaRPr sz="16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AA47236-ED67-B046-A201-7374ACEF4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14272" y="5777999"/>
              <a:ext cx="816358" cy="90080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BDCEED-06EF-5842-BB18-BCB4CDBEDD11}"/>
              </a:ext>
            </a:extLst>
          </p:cNvPr>
          <p:cNvGrpSpPr/>
          <p:nvPr/>
        </p:nvGrpSpPr>
        <p:grpSpPr>
          <a:xfrm>
            <a:off x="6200503" y="2513213"/>
            <a:ext cx="2401494" cy="3534081"/>
            <a:chOff x="12401006" y="5026425"/>
            <a:chExt cx="4802988" cy="7068161"/>
          </a:xfrm>
        </p:grpSpPr>
        <p:sp>
          <p:nvSpPr>
            <p:cNvPr id="49" name="Shape 462">
              <a:extLst>
                <a:ext uri="{FF2B5EF4-FFF2-40B4-BE49-F238E27FC236}">
                  <a16:creationId xmlns:a16="http://schemas.microsoft.com/office/drawing/2014/main" id="{1E6DFB51-DAB2-3646-B5C2-4718415391C7}"/>
                </a:ext>
              </a:extLst>
            </p:cNvPr>
            <p:cNvSpPr/>
            <p:nvPr/>
          </p:nvSpPr>
          <p:spPr>
            <a:xfrm>
              <a:off x="12401006" y="5026425"/>
              <a:ext cx="4802988" cy="6530575"/>
            </a:xfrm>
            <a:prstGeom prst="roundRect">
              <a:avLst>
                <a:gd name="adj" fmla="val 2555"/>
              </a:avLst>
            </a:prstGeom>
            <a:solidFill>
              <a:schemeClr val="bg2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00"/>
            </a:p>
          </p:txBody>
        </p:sp>
        <p:sp>
          <p:nvSpPr>
            <p:cNvPr id="50" name="Shape 463">
              <a:extLst>
                <a:ext uri="{FF2B5EF4-FFF2-40B4-BE49-F238E27FC236}">
                  <a16:creationId xmlns:a16="http://schemas.microsoft.com/office/drawing/2014/main" id="{E6BBCFF5-5760-174F-BF50-2DA499BF7F9C}"/>
                </a:ext>
              </a:extLst>
            </p:cNvPr>
            <p:cNvSpPr/>
            <p:nvPr/>
          </p:nvSpPr>
          <p:spPr>
            <a:xfrm>
              <a:off x="13086448" y="7172023"/>
              <a:ext cx="3432102" cy="1184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1800" dirty="0">
                  <a:solidFill>
                    <a:schemeClr val="accent1"/>
                  </a:solidFill>
                </a:rPr>
                <a:t>Manual Configuration</a:t>
              </a:r>
              <a:endParaRPr sz="1800" dirty="0">
                <a:solidFill>
                  <a:schemeClr val="accent1"/>
                </a:solidFill>
              </a:endParaRPr>
            </a:p>
          </p:txBody>
        </p:sp>
        <p:sp>
          <p:nvSpPr>
            <p:cNvPr id="51" name="Shape 464">
              <a:extLst>
                <a:ext uri="{FF2B5EF4-FFF2-40B4-BE49-F238E27FC236}">
                  <a16:creationId xmlns:a16="http://schemas.microsoft.com/office/drawing/2014/main" id="{1764695F-276F-4D42-BC5F-0181E020C7EE}"/>
                </a:ext>
              </a:extLst>
            </p:cNvPr>
            <p:cNvSpPr/>
            <p:nvPr/>
          </p:nvSpPr>
          <p:spPr>
            <a:xfrm>
              <a:off x="12804115" y="8772148"/>
              <a:ext cx="3996768" cy="332243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600" dirty="0"/>
                <a:t>Alert me 30 minutes before the event</a:t>
              </a:r>
              <a:endParaRPr sz="1600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A6DD955-FEB3-2C40-BF19-FA89FAD8F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03396" y="5777999"/>
              <a:ext cx="798205" cy="1031643"/>
            </a:xfrm>
            <a:prstGeom prst="rect">
              <a:avLst/>
            </a:prstGeom>
          </p:spPr>
        </p:pic>
      </p:grpSp>
      <p:sp>
        <p:nvSpPr>
          <p:cNvPr id="53" name="Shape 467">
            <a:extLst>
              <a:ext uri="{FF2B5EF4-FFF2-40B4-BE49-F238E27FC236}">
                <a16:creationId xmlns:a16="http://schemas.microsoft.com/office/drawing/2014/main" id="{0C29BCAE-FF40-0045-AC6C-2E285C3ECE81}"/>
              </a:ext>
            </a:extLst>
          </p:cNvPr>
          <p:cNvSpPr/>
          <p:nvPr/>
        </p:nvSpPr>
        <p:spPr>
          <a:xfrm>
            <a:off x="1080549" y="2513213"/>
            <a:ext cx="2401494" cy="3265288"/>
          </a:xfrm>
          <a:prstGeom prst="roundRect">
            <a:avLst>
              <a:gd name="adj" fmla="val 2555"/>
            </a:avLst>
          </a:prstGeom>
          <a:solidFill>
            <a:schemeClr val="bg2"/>
          </a:solidFill>
          <a:ln w="3175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54" name="Shape 468">
            <a:extLst>
              <a:ext uri="{FF2B5EF4-FFF2-40B4-BE49-F238E27FC236}">
                <a16:creationId xmlns:a16="http://schemas.microsoft.com/office/drawing/2014/main" id="{60C3DF40-D13B-EE40-AEDF-3A8EA4408AE5}"/>
              </a:ext>
            </a:extLst>
          </p:cNvPr>
          <p:cNvSpPr/>
          <p:nvPr/>
        </p:nvSpPr>
        <p:spPr>
          <a:xfrm>
            <a:off x="1423270" y="3725899"/>
            <a:ext cx="1716052" cy="3154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</a:rPr>
              <a:t>Smartphone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55" name="Shape 469">
            <a:extLst>
              <a:ext uri="{FF2B5EF4-FFF2-40B4-BE49-F238E27FC236}">
                <a16:creationId xmlns:a16="http://schemas.microsoft.com/office/drawing/2014/main" id="{A88DD5A2-9747-2146-AF64-4B56B3F1FE3E}"/>
              </a:ext>
            </a:extLst>
          </p:cNvPr>
          <p:cNvSpPr/>
          <p:nvPr/>
        </p:nvSpPr>
        <p:spPr>
          <a:xfrm>
            <a:off x="1282103" y="4386769"/>
            <a:ext cx="1998384" cy="16612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numCol="1" anchor="t">
            <a:norm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1600" dirty="0"/>
              <a:t>Empower users with applications</a:t>
            </a:r>
            <a:endParaRPr sz="16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8F13-870A-8E4A-B998-BEB5FA8E3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475" y="2815000"/>
            <a:ext cx="315642" cy="59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2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(part 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grpSp>
        <p:nvGrpSpPr>
          <p:cNvPr id="4" name="Group 635">
            <a:extLst>
              <a:ext uri="{FF2B5EF4-FFF2-40B4-BE49-F238E27FC236}">
                <a16:creationId xmlns:a16="http://schemas.microsoft.com/office/drawing/2014/main" id="{53214ED3-C78B-6742-9E84-C4DA2D0AFC7E}"/>
              </a:ext>
            </a:extLst>
          </p:cNvPr>
          <p:cNvGrpSpPr/>
          <p:nvPr/>
        </p:nvGrpSpPr>
        <p:grpSpPr>
          <a:xfrm>
            <a:off x="1066506" y="2350542"/>
            <a:ext cx="2011786" cy="2011785"/>
            <a:chOff x="0" y="0"/>
            <a:chExt cx="4023567" cy="4023567"/>
          </a:xfrm>
        </p:grpSpPr>
        <p:graphicFrame>
          <p:nvGraphicFramePr>
            <p:cNvPr id="6" name="Chart 633">
              <a:extLst>
                <a:ext uri="{FF2B5EF4-FFF2-40B4-BE49-F238E27FC236}">
                  <a16:creationId xmlns:a16="http://schemas.microsoft.com/office/drawing/2014/main" id="{E57D5841-6911-0245-BD84-DA21D53C8702}"/>
                </a:ext>
              </a:extLst>
            </p:cNvPr>
            <p:cNvGraphicFramePr/>
            <p:nvPr/>
          </p:nvGraphicFramePr>
          <p:xfrm>
            <a:off x="0" y="0"/>
            <a:ext cx="4023568" cy="40235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Shape 634">
              <a:extLst>
                <a:ext uri="{FF2B5EF4-FFF2-40B4-BE49-F238E27FC236}">
                  <a16:creationId xmlns:a16="http://schemas.microsoft.com/office/drawing/2014/main" id="{666D84B2-5C8C-2C43-B403-5DA4879F334E}"/>
                </a:ext>
              </a:extLst>
            </p:cNvPr>
            <p:cNvSpPr/>
            <p:nvPr/>
          </p:nvSpPr>
          <p:spPr>
            <a:xfrm>
              <a:off x="478227" y="478227"/>
              <a:ext cx="3067114" cy="3067113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00"/>
            </a:p>
          </p:txBody>
        </p:sp>
      </p:grpSp>
      <p:sp>
        <p:nvSpPr>
          <p:cNvPr id="8" name="Shape 643">
            <a:extLst>
              <a:ext uri="{FF2B5EF4-FFF2-40B4-BE49-F238E27FC236}">
                <a16:creationId xmlns:a16="http://schemas.microsoft.com/office/drawing/2014/main" id="{188142FA-350D-5048-81CB-AE2597709CA0}"/>
              </a:ext>
            </a:extLst>
          </p:cNvPr>
          <p:cNvSpPr/>
          <p:nvPr/>
        </p:nvSpPr>
        <p:spPr>
          <a:xfrm>
            <a:off x="883239" y="5185963"/>
            <a:ext cx="2289052" cy="6019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numCol="1" anchor="t">
            <a:normAutofit/>
          </a:bodyPr>
          <a:lstStyle>
            <a:lvl1pPr algn="ctr"/>
          </a:lstStyle>
          <a:p>
            <a:r>
              <a:rPr lang="en-US" sz="1600" dirty="0"/>
              <a:t>Adaptation to weather conditions</a:t>
            </a:r>
          </a:p>
        </p:txBody>
      </p:sp>
      <p:sp>
        <p:nvSpPr>
          <p:cNvPr id="9" name="Shape 644">
            <a:extLst>
              <a:ext uri="{FF2B5EF4-FFF2-40B4-BE49-F238E27FC236}">
                <a16:creationId xmlns:a16="http://schemas.microsoft.com/office/drawing/2014/main" id="{3310AD43-B7A3-604B-8031-ED9B85D20291}"/>
              </a:ext>
            </a:extLst>
          </p:cNvPr>
          <p:cNvSpPr/>
          <p:nvPr/>
        </p:nvSpPr>
        <p:spPr>
          <a:xfrm>
            <a:off x="930071" y="4661577"/>
            <a:ext cx="2205213" cy="3961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numCol="1" anchor="t">
            <a:normAutofit/>
          </a:bodyPr>
          <a:lstStyle>
            <a:lvl1pPr algn="ctr">
              <a:defRPr sz="3200">
                <a:solidFill>
                  <a:srgbClr val="38A18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2000" dirty="0">
                <a:solidFill>
                  <a:schemeClr val="accent1"/>
                </a:solidFill>
              </a:rPr>
              <a:t>External factors</a:t>
            </a:r>
            <a:endParaRPr sz="2000" dirty="0">
              <a:solidFill>
                <a:schemeClr val="accent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BD48A-CD89-664E-8962-E1322781F781}"/>
              </a:ext>
            </a:extLst>
          </p:cNvPr>
          <p:cNvGrpSpPr/>
          <p:nvPr/>
        </p:nvGrpSpPr>
        <p:grpSpPr>
          <a:xfrm>
            <a:off x="5951904" y="2350542"/>
            <a:ext cx="2649801" cy="3474376"/>
            <a:chOff x="11903807" y="4701083"/>
            <a:chExt cx="5299601" cy="6948752"/>
          </a:xfrm>
        </p:grpSpPr>
        <p:sp>
          <p:nvSpPr>
            <p:cNvPr id="11" name="Shape 631">
              <a:extLst>
                <a:ext uri="{FF2B5EF4-FFF2-40B4-BE49-F238E27FC236}">
                  <a16:creationId xmlns:a16="http://schemas.microsoft.com/office/drawing/2014/main" id="{F21A21EE-7B8B-6048-9BE9-15BAFE795836}"/>
                </a:ext>
              </a:extLst>
            </p:cNvPr>
            <p:cNvSpPr/>
            <p:nvPr/>
          </p:nvSpPr>
          <p:spPr>
            <a:xfrm>
              <a:off x="12625305" y="10445945"/>
              <a:ext cx="4578103" cy="120389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/>
            </a:lstStyle>
            <a:p>
              <a:r>
                <a:rPr lang="en-US" sz="1600" dirty="0"/>
                <a:t>Fausto is always late</a:t>
              </a:r>
              <a:endParaRPr sz="1600" dirty="0"/>
            </a:p>
          </p:txBody>
        </p:sp>
        <p:sp>
          <p:nvSpPr>
            <p:cNvPr id="12" name="Shape 632">
              <a:extLst>
                <a:ext uri="{FF2B5EF4-FFF2-40B4-BE49-F238E27FC236}">
                  <a16:creationId xmlns:a16="http://schemas.microsoft.com/office/drawing/2014/main" id="{4353DC89-19C7-334B-9AEF-35D9ADBC6801}"/>
                </a:ext>
              </a:extLst>
            </p:cNvPr>
            <p:cNvSpPr/>
            <p:nvPr/>
          </p:nvSpPr>
          <p:spPr>
            <a:xfrm>
              <a:off x="12718969" y="9323154"/>
              <a:ext cx="4410425" cy="7922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>
                <a:defRPr sz="3200">
                  <a:solidFill>
                    <a:srgbClr val="38A18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2000" dirty="0">
                  <a:solidFill>
                    <a:schemeClr val="accent1"/>
                  </a:solidFill>
                </a:rPr>
                <a:t>Personality traits</a:t>
              </a:r>
              <a:endParaRPr sz="2000" dirty="0">
                <a:solidFill>
                  <a:schemeClr val="accent1"/>
                </a:solidFill>
              </a:endParaRPr>
            </a:p>
          </p:txBody>
        </p:sp>
        <p:grpSp>
          <p:nvGrpSpPr>
            <p:cNvPr id="13" name="Group 647">
              <a:extLst>
                <a:ext uri="{FF2B5EF4-FFF2-40B4-BE49-F238E27FC236}">
                  <a16:creationId xmlns:a16="http://schemas.microsoft.com/office/drawing/2014/main" id="{DBC83D06-348E-1C4A-93C1-4A9B5A3BBBC5}"/>
                </a:ext>
              </a:extLst>
            </p:cNvPr>
            <p:cNvGrpSpPr/>
            <p:nvPr/>
          </p:nvGrpSpPr>
          <p:grpSpPr>
            <a:xfrm>
              <a:off x="13010408" y="4701083"/>
              <a:ext cx="4023570" cy="4023569"/>
              <a:chOff x="0" y="0"/>
              <a:chExt cx="4023567" cy="4023567"/>
            </a:xfrm>
          </p:grpSpPr>
          <p:graphicFrame>
            <p:nvGraphicFramePr>
              <p:cNvPr id="16" name="Chart 645">
                <a:extLst>
                  <a:ext uri="{FF2B5EF4-FFF2-40B4-BE49-F238E27FC236}">
                    <a16:creationId xmlns:a16="http://schemas.microsoft.com/office/drawing/2014/main" id="{12FD739A-3CFF-4447-9834-16970A2A88D5}"/>
                  </a:ext>
                </a:extLst>
              </p:cNvPr>
              <p:cNvGraphicFramePr/>
              <p:nvPr/>
            </p:nvGraphicFramePr>
            <p:xfrm>
              <a:off x="0" y="0"/>
              <a:ext cx="4023568" cy="40235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7" name="Shape 646">
                <a:extLst>
                  <a:ext uri="{FF2B5EF4-FFF2-40B4-BE49-F238E27FC236}">
                    <a16:creationId xmlns:a16="http://schemas.microsoft.com/office/drawing/2014/main" id="{5F438C90-45F3-9440-998D-FD0E851E08E8}"/>
                  </a:ext>
                </a:extLst>
              </p:cNvPr>
              <p:cNvSpPr/>
              <p:nvPr/>
            </p:nvSpPr>
            <p:spPr>
              <a:xfrm>
                <a:off x="478227" y="478227"/>
                <a:ext cx="3067114" cy="3067113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00"/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03758DD-1D02-A44C-98F2-F7407707AE56}"/>
                </a:ext>
              </a:extLst>
            </p:cNvPr>
            <p:cNvCxnSpPr/>
            <p:nvPr/>
          </p:nvCxnSpPr>
          <p:spPr>
            <a:xfrm>
              <a:off x="11903807" y="6719413"/>
              <a:ext cx="758495" cy="0"/>
            </a:xfrm>
            <a:prstGeom prst="line">
              <a:avLst/>
            </a:prstGeom>
            <a:noFill/>
            <a:ln w="127000" cap="flat">
              <a:solidFill>
                <a:schemeClr val="accent3"/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B6B396-F5B3-B64C-8C05-2E9692EAE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57170" y="6023443"/>
              <a:ext cx="1786508" cy="16554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B1D5CE-7FC9-084C-BB2F-508EDD17E8B7}"/>
              </a:ext>
            </a:extLst>
          </p:cNvPr>
          <p:cNvGrpSpPr/>
          <p:nvPr/>
        </p:nvGrpSpPr>
        <p:grpSpPr>
          <a:xfrm>
            <a:off x="8686633" y="2350542"/>
            <a:ext cx="2683425" cy="3437366"/>
            <a:chOff x="17373266" y="4701083"/>
            <a:chExt cx="5366850" cy="6874732"/>
          </a:xfrm>
        </p:grpSpPr>
        <p:sp>
          <p:nvSpPr>
            <p:cNvPr id="19" name="Shape 657">
              <a:extLst>
                <a:ext uri="{FF2B5EF4-FFF2-40B4-BE49-F238E27FC236}">
                  <a16:creationId xmlns:a16="http://schemas.microsoft.com/office/drawing/2014/main" id="{4EF14AFB-C3F1-E44C-94EA-6A27F9D40DA3}"/>
                </a:ext>
              </a:extLst>
            </p:cNvPr>
            <p:cNvSpPr/>
            <p:nvPr/>
          </p:nvSpPr>
          <p:spPr>
            <a:xfrm>
              <a:off x="18162013" y="10371925"/>
              <a:ext cx="4578103" cy="120389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Autofit/>
            </a:bodyPr>
            <a:lstStyle>
              <a:lvl1pPr algn="ctr"/>
            </a:lstStyle>
            <a:p>
              <a:r>
                <a:rPr lang="en-US" sz="1600" dirty="0"/>
                <a:t>Personal goal of doing more than 10000 steps per day</a:t>
              </a:r>
              <a:endParaRPr sz="1600" dirty="0"/>
            </a:p>
          </p:txBody>
        </p:sp>
        <p:sp>
          <p:nvSpPr>
            <p:cNvPr id="20" name="Shape 658">
              <a:extLst>
                <a:ext uri="{FF2B5EF4-FFF2-40B4-BE49-F238E27FC236}">
                  <a16:creationId xmlns:a16="http://schemas.microsoft.com/office/drawing/2014/main" id="{302C1F52-6C79-0B47-8DB6-EF9275C705CA}"/>
                </a:ext>
              </a:extLst>
            </p:cNvPr>
            <p:cNvSpPr/>
            <p:nvPr/>
          </p:nvSpPr>
          <p:spPr>
            <a:xfrm>
              <a:off x="18255678" y="9323154"/>
              <a:ext cx="4410425" cy="7922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>
                <a:defRPr sz="3200">
                  <a:solidFill>
                    <a:srgbClr val="38A18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2000" dirty="0">
                  <a:solidFill>
                    <a:schemeClr val="accent1"/>
                  </a:solidFill>
                </a:rPr>
                <a:t>Personal goals</a:t>
              </a:r>
            </a:p>
          </p:txBody>
        </p:sp>
        <p:grpSp>
          <p:nvGrpSpPr>
            <p:cNvPr id="21" name="Group 661">
              <a:extLst>
                <a:ext uri="{FF2B5EF4-FFF2-40B4-BE49-F238E27FC236}">
                  <a16:creationId xmlns:a16="http://schemas.microsoft.com/office/drawing/2014/main" id="{A43D15FF-4D6A-334D-8398-49BD3DC5F0BF}"/>
                </a:ext>
              </a:extLst>
            </p:cNvPr>
            <p:cNvGrpSpPr/>
            <p:nvPr/>
          </p:nvGrpSpPr>
          <p:grpSpPr>
            <a:xfrm>
              <a:off x="18449105" y="4701083"/>
              <a:ext cx="4023571" cy="4023570"/>
              <a:chOff x="0" y="0"/>
              <a:chExt cx="4023567" cy="4023567"/>
            </a:xfrm>
          </p:grpSpPr>
          <p:graphicFrame>
            <p:nvGraphicFramePr>
              <p:cNvPr id="24" name="Chart 659">
                <a:extLst>
                  <a:ext uri="{FF2B5EF4-FFF2-40B4-BE49-F238E27FC236}">
                    <a16:creationId xmlns:a16="http://schemas.microsoft.com/office/drawing/2014/main" id="{2C7884C5-D254-504B-9FC0-DD5460830B82}"/>
                  </a:ext>
                </a:extLst>
              </p:cNvPr>
              <p:cNvGraphicFramePr/>
              <p:nvPr/>
            </p:nvGraphicFramePr>
            <p:xfrm>
              <a:off x="0" y="0"/>
              <a:ext cx="4023568" cy="40235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25" name="Shape 660">
                <a:extLst>
                  <a:ext uri="{FF2B5EF4-FFF2-40B4-BE49-F238E27FC236}">
                    <a16:creationId xmlns:a16="http://schemas.microsoft.com/office/drawing/2014/main" id="{023DC6DD-50AD-3649-A75B-50F02DA87DFD}"/>
                  </a:ext>
                </a:extLst>
              </p:cNvPr>
              <p:cNvSpPr/>
              <p:nvPr/>
            </p:nvSpPr>
            <p:spPr>
              <a:xfrm>
                <a:off x="478227" y="478227"/>
                <a:ext cx="3067114" cy="3067113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00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8A0C0-D321-3949-8E77-C26249CD04C5}"/>
                </a:ext>
              </a:extLst>
            </p:cNvPr>
            <p:cNvCxnSpPr/>
            <p:nvPr/>
          </p:nvCxnSpPr>
          <p:spPr>
            <a:xfrm>
              <a:off x="17373266" y="6719416"/>
              <a:ext cx="758495" cy="0"/>
            </a:xfrm>
            <a:prstGeom prst="line">
              <a:avLst/>
            </a:prstGeom>
            <a:noFill/>
            <a:ln w="127000" cap="flat">
              <a:solidFill>
                <a:schemeClr val="accent3"/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49517E5-A9DF-2145-B455-298E8F73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67366" y="6023443"/>
              <a:ext cx="1187047" cy="150745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5DD6B-20CD-9B4F-A79E-E122C5986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256" y="2952445"/>
            <a:ext cx="796844" cy="80797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84BEEC4-23AE-B948-B1BB-6D6C69F85AF9}"/>
              </a:ext>
            </a:extLst>
          </p:cNvPr>
          <p:cNvGrpSpPr/>
          <p:nvPr/>
        </p:nvGrpSpPr>
        <p:grpSpPr>
          <a:xfrm>
            <a:off x="3251041" y="2350542"/>
            <a:ext cx="2680320" cy="3437366"/>
            <a:chOff x="6502082" y="4701083"/>
            <a:chExt cx="5360639" cy="6874732"/>
          </a:xfrm>
        </p:grpSpPr>
        <p:sp>
          <p:nvSpPr>
            <p:cNvPr id="28" name="Shape 650">
              <a:extLst>
                <a:ext uri="{FF2B5EF4-FFF2-40B4-BE49-F238E27FC236}">
                  <a16:creationId xmlns:a16="http://schemas.microsoft.com/office/drawing/2014/main" id="{38794D8E-3C9C-8344-AB06-DDBD4B76C00D}"/>
                </a:ext>
              </a:extLst>
            </p:cNvPr>
            <p:cNvSpPr/>
            <p:nvPr/>
          </p:nvSpPr>
          <p:spPr>
            <a:xfrm>
              <a:off x="7284617" y="10371925"/>
              <a:ext cx="4578104" cy="120389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/>
            </a:lstStyle>
            <a:p>
              <a:r>
                <a:rPr lang="en-US" sz="1600" dirty="0"/>
                <a:t>Adaptation to unexpected events</a:t>
              </a:r>
              <a:endParaRPr sz="1600" dirty="0"/>
            </a:p>
          </p:txBody>
        </p:sp>
        <p:sp>
          <p:nvSpPr>
            <p:cNvPr id="29" name="Shape 651">
              <a:extLst>
                <a:ext uri="{FF2B5EF4-FFF2-40B4-BE49-F238E27FC236}">
                  <a16:creationId xmlns:a16="http://schemas.microsoft.com/office/drawing/2014/main" id="{6E87165E-79A5-0B48-8929-EA4481096462}"/>
                </a:ext>
              </a:extLst>
            </p:cNvPr>
            <p:cNvSpPr/>
            <p:nvPr/>
          </p:nvSpPr>
          <p:spPr>
            <a:xfrm>
              <a:off x="7378282" y="9323154"/>
              <a:ext cx="4410426" cy="7922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 fontScale="92500"/>
            </a:bodyPr>
            <a:lstStyle>
              <a:lvl1pPr algn="ctr">
                <a:defRPr sz="3200">
                  <a:solidFill>
                    <a:srgbClr val="38A18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2000" dirty="0">
                  <a:solidFill>
                    <a:schemeClr val="accent1"/>
                  </a:solidFill>
                </a:rPr>
                <a:t>Unexpected events</a:t>
              </a:r>
            </a:p>
          </p:txBody>
        </p:sp>
        <p:grpSp>
          <p:nvGrpSpPr>
            <p:cNvPr id="30" name="Group 654">
              <a:extLst>
                <a:ext uri="{FF2B5EF4-FFF2-40B4-BE49-F238E27FC236}">
                  <a16:creationId xmlns:a16="http://schemas.microsoft.com/office/drawing/2014/main" id="{F5B32C1B-586E-8341-8561-0B1B8C0771AF}"/>
                </a:ext>
              </a:extLst>
            </p:cNvPr>
            <p:cNvGrpSpPr/>
            <p:nvPr/>
          </p:nvGrpSpPr>
          <p:grpSpPr>
            <a:xfrm>
              <a:off x="7571709" y="4701083"/>
              <a:ext cx="4023571" cy="4023569"/>
              <a:chOff x="0" y="0"/>
              <a:chExt cx="4023567" cy="4023567"/>
            </a:xfrm>
          </p:grpSpPr>
          <p:graphicFrame>
            <p:nvGraphicFramePr>
              <p:cNvPr id="33" name="Chart 652">
                <a:extLst>
                  <a:ext uri="{FF2B5EF4-FFF2-40B4-BE49-F238E27FC236}">
                    <a16:creationId xmlns:a16="http://schemas.microsoft.com/office/drawing/2014/main" id="{87A83DE7-5AB1-1546-8F71-3C675D485E1F}"/>
                  </a:ext>
                </a:extLst>
              </p:cNvPr>
              <p:cNvGraphicFramePr/>
              <p:nvPr/>
            </p:nvGraphicFramePr>
            <p:xfrm>
              <a:off x="0" y="0"/>
              <a:ext cx="4023568" cy="40235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sp>
            <p:nvSpPr>
              <p:cNvPr id="34" name="Shape 653">
                <a:extLst>
                  <a:ext uri="{FF2B5EF4-FFF2-40B4-BE49-F238E27FC236}">
                    <a16:creationId xmlns:a16="http://schemas.microsoft.com/office/drawing/2014/main" id="{5A303839-DFD8-6D47-ABD3-6D8563D66AD0}"/>
                  </a:ext>
                </a:extLst>
              </p:cNvPr>
              <p:cNvSpPr/>
              <p:nvPr/>
            </p:nvSpPr>
            <p:spPr>
              <a:xfrm>
                <a:off x="478227" y="478227"/>
                <a:ext cx="3067114" cy="3067113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16C424D-25CE-904B-86C9-ED9A50BACC49}"/>
                </a:ext>
              </a:extLst>
            </p:cNvPr>
            <p:cNvCxnSpPr/>
            <p:nvPr/>
          </p:nvCxnSpPr>
          <p:spPr>
            <a:xfrm>
              <a:off x="6502082" y="6719413"/>
              <a:ext cx="758495" cy="0"/>
            </a:xfrm>
            <a:prstGeom prst="line">
              <a:avLst/>
            </a:prstGeom>
            <a:noFill/>
            <a:ln w="127000" cap="flat">
              <a:solidFill>
                <a:schemeClr val="accent3"/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E7A6114-8C71-464E-86B6-1F51A98E3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4753" y="5880603"/>
              <a:ext cx="1712096" cy="1691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37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role of technology be?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sp>
        <p:nvSpPr>
          <p:cNvPr id="61" name="Shape 467">
            <a:extLst>
              <a:ext uri="{FF2B5EF4-FFF2-40B4-BE49-F238E27FC236}">
                <a16:creationId xmlns:a16="http://schemas.microsoft.com/office/drawing/2014/main" id="{B669BF4F-C221-1140-928B-44412D4999F4}"/>
              </a:ext>
            </a:extLst>
          </p:cNvPr>
          <p:cNvSpPr/>
          <p:nvPr/>
        </p:nvSpPr>
        <p:spPr>
          <a:xfrm>
            <a:off x="1080549" y="2513213"/>
            <a:ext cx="2401494" cy="3265288"/>
          </a:xfrm>
          <a:prstGeom prst="roundRect">
            <a:avLst>
              <a:gd name="adj" fmla="val 2555"/>
            </a:avLst>
          </a:prstGeom>
          <a:solidFill>
            <a:schemeClr val="bg2"/>
          </a:solidFill>
          <a:ln w="3175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62" name="Shape 468">
            <a:extLst>
              <a:ext uri="{FF2B5EF4-FFF2-40B4-BE49-F238E27FC236}">
                <a16:creationId xmlns:a16="http://schemas.microsoft.com/office/drawing/2014/main" id="{3F38C3FC-75AF-3549-8CA9-B77C1B310BAF}"/>
              </a:ext>
            </a:extLst>
          </p:cNvPr>
          <p:cNvSpPr/>
          <p:nvPr/>
        </p:nvSpPr>
        <p:spPr>
          <a:xfrm>
            <a:off x="1423270" y="3725899"/>
            <a:ext cx="1716052" cy="3154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numCol="1" anchor="ctr">
            <a:spAutoFit/>
          </a:bodyPr>
          <a:lstStyle>
            <a:lvl1pPr algn="ctr"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</a:rPr>
              <a:t>Smartphone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5CEF5F2-0567-AC48-8F08-5BFE23CFF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75" y="2815000"/>
            <a:ext cx="315642" cy="59840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768B76B-A0F6-2942-8F5E-554F5F4AC10F}"/>
              </a:ext>
            </a:extLst>
          </p:cNvPr>
          <p:cNvGrpSpPr/>
          <p:nvPr/>
        </p:nvGrpSpPr>
        <p:grpSpPr>
          <a:xfrm>
            <a:off x="3640526" y="2513213"/>
            <a:ext cx="2401494" cy="3417687"/>
            <a:chOff x="7281052" y="5026426"/>
            <a:chExt cx="4802987" cy="6835374"/>
          </a:xfrm>
        </p:grpSpPr>
        <p:sp>
          <p:nvSpPr>
            <p:cNvPr id="65" name="Shape 472">
              <a:extLst>
                <a:ext uri="{FF2B5EF4-FFF2-40B4-BE49-F238E27FC236}">
                  <a16:creationId xmlns:a16="http://schemas.microsoft.com/office/drawing/2014/main" id="{D8C11334-FDAE-774B-8BFB-FD1503071167}"/>
                </a:ext>
              </a:extLst>
            </p:cNvPr>
            <p:cNvSpPr/>
            <p:nvPr/>
          </p:nvSpPr>
          <p:spPr>
            <a:xfrm>
              <a:off x="7281052" y="5026426"/>
              <a:ext cx="4802987" cy="6530574"/>
            </a:xfrm>
            <a:prstGeom prst="roundRect">
              <a:avLst>
                <a:gd name="adj" fmla="val 2555"/>
              </a:avLst>
            </a:prstGeom>
            <a:solidFill>
              <a:schemeClr val="bg2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00"/>
            </a:p>
          </p:txBody>
        </p:sp>
        <p:sp>
          <p:nvSpPr>
            <p:cNvPr id="66" name="Shape 473">
              <a:extLst>
                <a:ext uri="{FF2B5EF4-FFF2-40B4-BE49-F238E27FC236}">
                  <a16:creationId xmlns:a16="http://schemas.microsoft.com/office/drawing/2014/main" id="{A247173C-BE8D-504E-B6DC-6F312E84ECD8}"/>
                </a:ext>
              </a:extLst>
            </p:cNvPr>
            <p:cNvSpPr/>
            <p:nvPr/>
          </p:nvSpPr>
          <p:spPr>
            <a:xfrm>
              <a:off x="7966494" y="7172024"/>
              <a:ext cx="3432101" cy="1184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1800" dirty="0">
                  <a:solidFill>
                    <a:schemeClr val="accent1"/>
                  </a:solidFill>
                </a:rPr>
                <a:t>User state of affairs</a:t>
              </a:r>
              <a:endParaRPr sz="1800" dirty="0">
                <a:solidFill>
                  <a:schemeClr val="accent1"/>
                </a:solidFill>
              </a:endParaRPr>
            </a:p>
          </p:txBody>
        </p:sp>
        <p:sp>
          <p:nvSpPr>
            <p:cNvPr id="67" name="Shape 474">
              <a:extLst>
                <a:ext uri="{FF2B5EF4-FFF2-40B4-BE49-F238E27FC236}">
                  <a16:creationId xmlns:a16="http://schemas.microsoft.com/office/drawing/2014/main" id="{0D19873B-99A2-FA4B-A1DA-570991623225}"/>
                </a:ext>
              </a:extLst>
            </p:cNvPr>
            <p:cNvSpPr/>
            <p:nvPr/>
          </p:nvSpPr>
          <p:spPr>
            <a:xfrm>
              <a:off x="7684162" y="8772148"/>
              <a:ext cx="3996767" cy="30896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600" dirty="0"/>
                <a:t>The machine should be aware of the user situation</a:t>
              </a:r>
              <a:endParaRPr sz="16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70784C5-1288-7B42-9C89-215381CA0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4836" y="5570693"/>
              <a:ext cx="1315418" cy="131541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C88E4DD-2FE9-234A-A594-A8CB535C3D5F}"/>
              </a:ext>
            </a:extLst>
          </p:cNvPr>
          <p:cNvGrpSpPr/>
          <p:nvPr/>
        </p:nvGrpSpPr>
        <p:grpSpPr>
          <a:xfrm>
            <a:off x="6200503" y="2513213"/>
            <a:ext cx="2401494" cy="3848139"/>
            <a:chOff x="12401006" y="5026425"/>
            <a:chExt cx="4802988" cy="7696277"/>
          </a:xfrm>
        </p:grpSpPr>
        <p:sp>
          <p:nvSpPr>
            <p:cNvPr id="70" name="Shape 462">
              <a:extLst>
                <a:ext uri="{FF2B5EF4-FFF2-40B4-BE49-F238E27FC236}">
                  <a16:creationId xmlns:a16="http://schemas.microsoft.com/office/drawing/2014/main" id="{9E637C7F-0A5C-CB4E-AE22-1E3466F46D8E}"/>
                </a:ext>
              </a:extLst>
            </p:cNvPr>
            <p:cNvSpPr/>
            <p:nvPr/>
          </p:nvSpPr>
          <p:spPr>
            <a:xfrm>
              <a:off x="12401006" y="5026425"/>
              <a:ext cx="4802988" cy="6530575"/>
            </a:xfrm>
            <a:prstGeom prst="roundRect">
              <a:avLst>
                <a:gd name="adj" fmla="val 2555"/>
              </a:avLst>
            </a:prstGeom>
            <a:solidFill>
              <a:schemeClr val="bg2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00"/>
            </a:p>
          </p:txBody>
        </p:sp>
        <p:sp>
          <p:nvSpPr>
            <p:cNvPr id="71" name="Shape 463">
              <a:extLst>
                <a:ext uri="{FF2B5EF4-FFF2-40B4-BE49-F238E27FC236}">
                  <a16:creationId xmlns:a16="http://schemas.microsoft.com/office/drawing/2014/main" id="{929BEDD6-9030-FA44-B37A-587F6FC0CA0D}"/>
                </a:ext>
              </a:extLst>
            </p:cNvPr>
            <p:cNvSpPr/>
            <p:nvPr/>
          </p:nvSpPr>
          <p:spPr>
            <a:xfrm>
              <a:off x="13086448" y="7172023"/>
              <a:ext cx="3432102" cy="1184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1800" dirty="0">
                  <a:solidFill>
                    <a:schemeClr val="accent1"/>
                  </a:solidFill>
                </a:rPr>
                <a:t>Adaptation and personalization</a:t>
              </a:r>
              <a:endParaRPr sz="1800" dirty="0">
                <a:solidFill>
                  <a:schemeClr val="accent1"/>
                </a:solidFill>
              </a:endParaRPr>
            </a:p>
          </p:txBody>
        </p:sp>
        <p:sp>
          <p:nvSpPr>
            <p:cNvPr id="72" name="Shape 464">
              <a:extLst>
                <a:ext uri="{FF2B5EF4-FFF2-40B4-BE49-F238E27FC236}">
                  <a16:creationId xmlns:a16="http://schemas.microsoft.com/office/drawing/2014/main" id="{B7D486DA-2CF2-674C-83A6-3057B7C4A21E}"/>
                </a:ext>
              </a:extLst>
            </p:cNvPr>
            <p:cNvSpPr/>
            <p:nvPr/>
          </p:nvSpPr>
          <p:spPr>
            <a:xfrm>
              <a:off x="12804115" y="8772148"/>
              <a:ext cx="3996768" cy="395055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rm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600" dirty="0"/>
                <a:t>The machine should adapt to this state of affairs and react accordingly </a:t>
              </a:r>
              <a:endParaRPr sz="1600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DEE00CF-5681-7942-9CFF-CDB9DE9CF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15453" y="5629999"/>
              <a:ext cx="1368290" cy="138211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3AACFE2-1C42-0F41-ACA2-9092D525F1DA}"/>
              </a:ext>
            </a:extLst>
          </p:cNvPr>
          <p:cNvGrpSpPr/>
          <p:nvPr/>
        </p:nvGrpSpPr>
        <p:grpSpPr>
          <a:xfrm>
            <a:off x="8760480" y="2513213"/>
            <a:ext cx="2401494" cy="3848137"/>
            <a:chOff x="17520959" y="5026425"/>
            <a:chExt cx="4802988" cy="7696274"/>
          </a:xfrm>
        </p:grpSpPr>
        <p:sp>
          <p:nvSpPr>
            <p:cNvPr id="75" name="Shape 467">
              <a:extLst>
                <a:ext uri="{FF2B5EF4-FFF2-40B4-BE49-F238E27FC236}">
                  <a16:creationId xmlns:a16="http://schemas.microsoft.com/office/drawing/2014/main" id="{10040190-4457-834B-B992-CE4DA3ACD1C9}"/>
                </a:ext>
              </a:extLst>
            </p:cNvPr>
            <p:cNvSpPr/>
            <p:nvPr/>
          </p:nvSpPr>
          <p:spPr>
            <a:xfrm>
              <a:off x="17520959" y="5026425"/>
              <a:ext cx="4802988" cy="6530575"/>
            </a:xfrm>
            <a:prstGeom prst="roundRect">
              <a:avLst>
                <a:gd name="adj" fmla="val 2555"/>
              </a:avLst>
            </a:prstGeom>
            <a:solidFill>
              <a:schemeClr val="bg2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00"/>
            </a:p>
          </p:txBody>
        </p:sp>
        <p:sp>
          <p:nvSpPr>
            <p:cNvPr id="76" name="Shape 468">
              <a:extLst>
                <a:ext uri="{FF2B5EF4-FFF2-40B4-BE49-F238E27FC236}">
                  <a16:creationId xmlns:a16="http://schemas.microsoft.com/office/drawing/2014/main" id="{8658B730-6094-1540-AD84-781021DC4402}"/>
                </a:ext>
              </a:extLst>
            </p:cNvPr>
            <p:cNvSpPr/>
            <p:nvPr/>
          </p:nvSpPr>
          <p:spPr>
            <a:xfrm>
              <a:off x="18206401" y="7172021"/>
              <a:ext cx="3432104" cy="11849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sz="1800" dirty="0">
                  <a:solidFill>
                    <a:schemeClr val="accent1"/>
                  </a:solidFill>
                </a:rPr>
                <a:t>Personalized services</a:t>
              </a:r>
              <a:endParaRPr sz="1800" dirty="0">
                <a:solidFill>
                  <a:schemeClr val="accent1"/>
                </a:solidFill>
              </a:endParaRPr>
            </a:p>
          </p:txBody>
        </p:sp>
        <p:sp>
          <p:nvSpPr>
            <p:cNvPr id="77" name="Shape 469">
              <a:extLst>
                <a:ext uri="{FF2B5EF4-FFF2-40B4-BE49-F238E27FC236}">
                  <a16:creationId xmlns:a16="http://schemas.microsoft.com/office/drawing/2014/main" id="{3A001EFF-4A44-3A4A-956D-6DEAE4D83A32}"/>
                </a:ext>
              </a:extLst>
            </p:cNvPr>
            <p:cNvSpPr/>
            <p:nvPr/>
          </p:nvSpPr>
          <p:spPr>
            <a:xfrm>
              <a:off x="17924069" y="8772148"/>
              <a:ext cx="3996767" cy="3950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600" dirty="0"/>
                <a:t>The machine helps the human through useful service</a:t>
              </a:r>
              <a:endParaRPr sz="1600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B189CA8-2254-F344-9DDC-81412BC7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59425" y="5671699"/>
              <a:ext cx="1326051" cy="1298710"/>
            </a:xfrm>
            <a:prstGeom prst="rect">
              <a:avLst/>
            </a:prstGeom>
          </p:spPr>
        </p:pic>
      </p:grpSp>
      <p:sp>
        <p:nvSpPr>
          <p:cNvPr id="79" name="Shape 469">
            <a:extLst>
              <a:ext uri="{FF2B5EF4-FFF2-40B4-BE49-F238E27FC236}">
                <a16:creationId xmlns:a16="http://schemas.microsoft.com/office/drawing/2014/main" id="{330AA293-2DB1-1B41-A653-05A1DC0F2C37}"/>
              </a:ext>
            </a:extLst>
          </p:cNvPr>
          <p:cNvSpPr/>
          <p:nvPr/>
        </p:nvSpPr>
        <p:spPr>
          <a:xfrm>
            <a:off x="1282103" y="4386770"/>
            <a:ext cx="1998384" cy="76041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numCol="1" anchor="t">
            <a:norm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sz="1600" dirty="0"/>
              <a:t>Empower users with applications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67106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- Study human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human </a:t>
            </a:r>
            <a:r>
              <a:rPr lang="en-US" dirty="0" err="1"/>
              <a:t>behaviour</a:t>
            </a:r>
            <a:r>
              <a:rPr lang="en-US" dirty="0"/>
              <a:t>?</a:t>
            </a:r>
          </a:p>
          <a:p>
            <a:r>
              <a:rPr lang="en-US" dirty="0"/>
              <a:t>What is the purpose of the study? </a:t>
            </a:r>
          </a:p>
          <a:p>
            <a:r>
              <a:rPr lang="en-US" dirty="0"/>
              <a:t>What is the scope? Which humans? What part of the </a:t>
            </a:r>
            <a:r>
              <a:rPr lang="en-US" dirty="0" err="1"/>
              <a:t>behaviour</a:t>
            </a:r>
            <a:r>
              <a:rPr lang="en-US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8FB6C7-A37A-D945-BB85-E262402B9E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We want to understand how people act and interact in four dimensions: activities, locations, people and objects.</a:t>
            </a:r>
          </a:p>
          <a:p>
            <a:r>
              <a:rPr lang="en-US" dirty="0"/>
              <a:t>The final goal is to empower humans</a:t>
            </a:r>
          </a:p>
          <a:p>
            <a:r>
              <a:rPr lang="en-US" dirty="0"/>
              <a:t>We want to do so in the wild (open world), with the final users</a:t>
            </a:r>
          </a:p>
        </p:txBody>
      </p:sp>
    </p:spTree>
    <p:extLst>
      <p:ext uri="{BB962C8B-B14F-4D97-AF65-F5344CB8AC3E}">
        <p14:creationId xmlns:p14="http://schemas.microsoft.com/office/powerpoint/2010/main" val="189293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663D8-98E8-2A4D-BB86-627D224A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of data for studying human behaviour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Placeholder 7" descr="A picture containing sitting, table, front, large&#10;&#10;Description automatically generated">
            <a:extLst>
              <a:ext uri="{FF2B5EF4-FFF2-40B4-BE49-F238E27FC236}">
                <a16:creationId xmlns:a16="http://schemas.microsoft.com/office/drawing/2014/main" id="{4242DB10-AD59-0F4B-B72A-54C6B5EB146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14481" r="19845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814D2-DD9B-BB4A-8DF2-04F695950F9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defRPr/>
            </a:pPr>
            <a:fld id="{00000000-1234-1234-1234-123412341234}" type="slidenum">
              <a:rPr lang="en-US" kern="1200">
                <a:solidFill>
                  <a:schemeClr val="bg1"/>
                </a:solidFill>
                <a:ea typeface="+mn-ea"/>
                <a:cs typeface="+mn-cs"/>
              </a:rPr>
              <a:pPr>
                <a:spcAft>
                  <a:spcPts val="600"/>
                </a:spcAft>
                <a:buClrTx/>
                <a:defRPr/>
              </a:pPr>
              <a:t>16</a:t>
            </a:fld>
            <a:endParaRPr lang="en-US" kern="1200">
              <a:solidFill>
                <a:schemeClr val="bg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275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to achieve?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diaries</a:t>
            </a:r>
          </a:p>
          <a:p>
            <a:r>
              <a:rPr lang="en-US" dirty="0"/>
              <a:t>Video streams</a:t>
            </a:r>
          </a:p>
          <a:p>
            <a:r>
              <a:rPr lang="en-US" dirty="0"/>
              <a:t>Sensor streams</a:t>
            </a:r>
          </a:p>
          <a:p>
            <a:r>
              <a:rPr lang="en-US" dirty="0"/>
              <a:t>Health records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A417B-8226-D942-9351-182BC5CA58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74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663D8-98E8-2A4D-BB86-627D224A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to collect data from?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Placeholder 7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B63A139D-D03F-0244-BF55-C2F452E44A2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10181" r="18537" b="-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814D2-DD9B-BB4A-8DF2-04F695950F9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defRPr/>
            </a:pPr>
            <a:fld id="{00000000-1234-1234-1234-123412341234}" type="slidenum">
              <a:rPr lang="en-US" kern="1200">
                <a:solidFill>
                  <a:schemeClr val="bg1"/>
                </a:solidFill>
                <a:ea typeface="+mn-ea"/>
                <a:cs typeface="+mn-cs"/>
              </a:rPr>
              <a:pPr>
                <a:spcAft>
                  <a:spcPts val="600"/>
                </a:spcAft>
                <a:buClrTx/>
                <a:defRPr/>
              </a:pPr>
              <a:t>18</a:t>
            </a:fld>
            <a:endParaRPr lang="en-US" kern="1200">
              <a:solidFill>
                <a:schemeClr val="bg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45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devices can generate sensor data?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A417B-8226-D942-9351-182BC5CA58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193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8A653B-711F-4FA3-9225-4D5E8274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Outline</a:t>
            </a:r>
            <a:endParaRPr lang="it-IT" i="1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DF6392-F31F-48C2-BBB3-2A5708E62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040" y="1502249"/>
            <a:ext cx="10784840" cy="4667543"/>
          </a:xfrm>
        </p:spPr>
        <p:txBody>
          <a:bodyPr/>
          <a:lstStyle/>
          <a:p>
            <a:pPr lvl="0"/>
            <a:r>
              <a:rPr lang="en-GB" sz="2800" dirty="0"/>
              <a:t>Study human behaviour (15min)</a:t>
            </a:r>
          </a:p>
          <a:p>
            <a:r>
              <a:rPr lang="en-GB" sz="2800" dirty="0"/>
              <a:t>Types of data for studying human behaviour (15min)</a:t>
            </a:r>
          </a:p>
          <a:p>
            <a:r>
              <a:rPr lang="en-GB" sz="2800" dirty="0"/>
              <a:t>Which types of sensor data? (15min)</a:t>
            </a:r>
          </a:p>
          <a:p>
            <a:r>
              <a:rPr lang="en-GB" sz="2800" dirty="0"/>
              <a:t>Where to collect data from? (15min)</a:t>
            </a:r>
          </a:p>
          <a:p>
            <a:r>
              <a:rPr lang="en-GB" sz="2800" dirty="0"/>
              <a:t>Laboratory setting vs in the wild concept (15min)</a:t>
            </a:r>
          </a:p>
          <a:p>
            <a:r>
              <a:rPr lang="en-GB" sz="2800" dirty="0"/>
              <a:t>The </a:t>
            </a:r>
            <a:r>
              <a:rPr lang="en-GB" sz="2800" dirty="0" err="1"/>
              <a:t>i</a:t>
            </a:r>
            <a:r>
              <a:rPr lang="en-GB" sz="2800" dirty="0"/>
              <a:t>-Log application (15min)</a:t>
            </a:r>
            <a:endParaRPr lang="en-NL" sz="2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FAC1AD-BB43-4A07-8BE6-F0100E8D8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0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data about human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en-GB" b="1" dirty="0"/>
          </a:p>
          <a:p>
            <a:pPr marL="50800" indent="0">
              <a:buNone/>
            </a:pPr>
            <a:r>
              <a:rPr lang="en-GB" b="1" dirty="0"/>
              <a:t>Sensor data</a:t>
            </a:r>
            <a:r>
              <a:rPr lang="en-GB" dirty="0"/>
              <a:t> is the output of a device that detects and responds to some type of input from the physical environment. The output may be used to provide information or input to another system or to guide a process.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A417B-8226-D942-9351-182BC5CA58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506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– Examples of sensor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A417B-8226-D942-9351-182BC5CA58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6816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663D8-98E8-2A4D-BB86-627D224A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Laboratory setting or in the wild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Placeholder 7" descr="A group of people walking down a busy city street&#10;&#10;Description automatically generated">
            <a:extLst>
              <a:ext uri="{FF2B5EF4-FFF2-40B4-BE49-F238E27FC236}">
                <a16:creationId xmlns:a16="http://schemas.microsoft.com/office/drawing/2014/main" id="{1B958FD0-CC7F-574C-8FEE-5E0F73356CC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17296" r="17297" b="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814D2-DD9B-BB4A-8DF2-04F695950F9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defRPr/>
            </a:pPr>
            <a:fld id="{00000000-1234-1234-1234-123412341234}" type="slidenum">
              <a:rPr lang="en-US" kern="1200">
                <a:solidFill>
                  <a:schemeClr val="bg1"/>
                </a:solidFill>
                <a:ea typeface="+mn-ea"/>
                <a:cs typeface="+mn-cs"/>
              </a:rPr>
              <a:pPr>
                <a:spcAft>
                  <a:spcPts val="600"/>
                </a:spcAft>
                <a:buClrTx/>
                <a:defRPr/>
              </a:pPr>
              <a:t>22</a:t>
            </a:fld>
            <a:endParaRPr lang="en-US" kern="1200">
              <a:solidFill>
                <a:schemeClr val="bg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918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– Examples of sensor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A417B-8226-D942-9351-182BC5CA58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367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0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663D8-98E8-2A4D-BB86-627D224A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Which types of sensor data</a:t>
            </a: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25FF19B-B447-E044-9E9E-AA6144CD320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r="23111" b="-2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814D2-DD9B-BB4A-8DF2-04F695950F9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defRPr/>
            </a:pPr>
            <a:fld id="{00000000-1234-1234-1234-123412341234}" type="slidenum">
              <a:rPr lang="en-US" kern="1200">
                <a:solidFill>
                  <a:schemeClr val="bg1"/>
                </a:solidFill>
                <a:ea typeface="+mn-ea"/>
                <a:cs typeface="+mn-cs"/>
              </a:rPr>
              <a:pPr>
                <a:spcAft>
                  <a:spcPts val="600"/>
                </a:spcAft>
                <a:buClrTx/>
                <a:defRPr/>
              </a:pPr>
              <a:t>24</a:t>
            </a:fld>
            <a:endParaRPr lang="en-US" kern="1200">
              <a:solidFill>
                <a:schemeClr val="bg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866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0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663D8-98E8-2A4D-BB86-627D224A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</a:t>
            </a:r>
            <a:b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-Log application</a:t>
            </a: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Placeholder 7" descr="A picture containing indoor, sitting, television, monitor&#10;&#10;Description automatically generated">
            <a:extLst>
              <a:ext uri="{FF2B5EF4-FFF2-40B4-BE49-F238E27FC236}">
                <a16:creationId xmlns:a16="http://schemas.microsoft.com/office/drawing/2014/main" id="{701DCE1D-F58E-6F45-8B30-F5762E5495D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14060" r="14658" b="-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814D2-DD9B-BB4A-8DF2-04F695950F9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defRPr/>
            </a:pPr>
            <a:fld id="{00000000-1234-1234-1234-123412341234}" type="slidenum">
              <a:rPr lang="en-US" kern="1200">
                <a:solidFill>
                  <a:schemeClr val="bg1"/>
                </a:solidFill>
                <a:ea typeface="+mn-ea"/>
                <a:cs typeface="+mn-cs"/>
              </a:rPr>
              <a:pPr>
                <a:spcAft>
                  <a:spcPts val="600"/>
                </a:spcAft>
                <a:buClrTx/>
                <a:defRPr/>
              </a:pPr>
              <a:t>25</a:t>
            </a:fld>
            <a:endParaRPr lang="en-US" kern="1200">
              <a:solidFill>
                <a:schemeClr val="bg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699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7578-D313-BE42-B273-5615846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AD140-9BFC-5547-BB7B-7A2C895437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51" t="-490" r="-51" b="22070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B4F13-21EE-4542-AA35-F8FE2745E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3322-6E56-574D-95B7-91DFFF3AC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0418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7578-D313-BE42-B273-5615846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PlayStore</a:t>
            </a:r>
            <a:r>
              <a:rPr lang="en-US" dirty="0"/>
              <a:t> download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AD140-9BFC-5547-BB7B-7A2C895437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51" t="-490" r="-51" b="22070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B4F13-21EE-4542-AA35-F8FE2745E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3322-6E56-574D-95B7-91DFFF3AC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8152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7578-D313-BE42-B273-5615846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application works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AD140-9BFC-5547-BB7B-7A2C895437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51" t="-490" r="-51" b="22070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B4F13-21EE-4542-AA35-F8FE2745E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3322-6E56-574D-95B7-91DFFF3AC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1098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7578-D313-BE42-B273-5615846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data collection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AD140-9BFC-5547-BB7B-7A2C895437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51" t="-490" r="-51" b="22070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B4F13-21EE-4542-AA35-F8FE2745E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3322-6E56-574D-95B7-91DFFF3AC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1919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663D8-98E8-2A4D-BB86-627D224A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Study human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Placeholder 6" descr="A picture containing person, indoor, standing, front&#10;&#10;Description automatically generated">
            <a:extLst>
              <a:ext uri="{FF2B5EF4-FFF2-40B4-BE49-F238E27FC236}">
                <a16:creationId xmlns:a16="http://schemas.microsoft.com/office/drawing/2014/main" id="{46FB427D-8AE4-6B4D-B76B-963EB6A0443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5093" r="23360" b="2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814D2-DD9B-BB4A-8DF2-04F695950F9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defRPr/>
            </a:pPr>
            <a:fld id="{00000000-1234-1234-1234-123412341234}" type="slidenum">
              <a:rPr lang="en-US" kern="1200">
                <a:solidFill>
                  <a:schemeClr val="bg1"/>
                </a:solidFill>
                <a:ea typeface="+mn-ea"/>
                <a:cs typeface="+mn-cs"/>
              </a:rPr>
              <a:pPr>
                <a:spcAft>
                  <a:spcPts val="600"/>
                </a:spcAft>
                <a:buClrTx/>
                <a:defRPr/>
              </a:pPr>
              <a:t>3</a:t>
            </a:fld>
            <a:endParaRPr lang="en-US" kern="1200">
              <a:solidFill>
                <a:schemeClr val="bg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494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7578-D313-BE42-B273-5615846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diaries collection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AD140-9BFC-5547-BB7B-7A2C895437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51" t="-490" r="-51" b="22070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B4F13-21EE-4542-AA35-F8FE2745E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3322-6E56-574D-95B7-91DFFF3AC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035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7578-D313-BE42-B273-5615846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AD140-9BFC-5547-BB7B-7A2C895437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51" t="-490" r="-51" b="22070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B4F13-21EE-4542-AA35-F8FE2745E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3322-6E56-574D-95B7-91DFFF3AC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654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7578-D313-BE42-B273-5615846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start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AD140-9BFC-5547-BB7B-7A2C895437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51" t="-490" r="-51" b="22070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B4F13-21EE-4542-AA35-F8FE2745E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3322-6E56-574D-95B7-91DFFF3AC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5381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7578-D313-BE42-B273-5615846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end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AD140-9BFC-5547-BB7B-7A2C895437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51" t="-490" r="-51" b="22070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B4F13-21EE-4542-AA35-F8FE2745E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3322-6E56-574D-95B7-91DFFF3AC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888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7578-D313-BE42-B273-5615846E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-Log installation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B4F13-21EE-4542-AA35-F8FE2745E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6422848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12</a:t>
            </a:r>
            <a:r>
              <a:rPr lang="en-US" sz="20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October (better if the day before) you have to install the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-Log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the installation you need to set it up for the project of the course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project code is: 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121020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permissions’ granting procedure may be slightly different, depending on your smartphone’s model and operating system version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most important aspect you should take care of is 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battery optimization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34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7784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20-09-27-21-02-46.mp4" descr="20-09-27-21-02-46.mp4">
            <a:hlinkClick r:id="" action="ppaction://media"/>
            <a:extLst>
              <a:ext uri="{FF2B5EF4-FFF2-40B4-BE49-F238E27FC236}">
                <a16:creationId xmlns:a16="http://schemas.microsoft.com/office/drawing/2014/main" id="{A91BFDA9-658E-C140-8428-CBFBFBEFF0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1293" y="629266"/>
            <a:ext cx="2592323" cy="5605025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3322-6E56-574D-95B7-91DFFF3ACFE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solidFill>
                  <a:srgbClr val="404040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34</a:t>
            </a:fld>
            <a:endParaRPr 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19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– What do we want to achieve?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81600" cy="1325563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We want to </a:t>
            </a:r>
            <a:r>
              <a:rPr lang="en-US" dirty="0">
                <a:highlight>
                  <a:srgbClr val="FFFF00"/>
                </a:highlight>
              </a:rPr>
              <a:t>study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human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behavior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A417B-8226-D942-9351-182BC5CA58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Let’s </a:t>
            </a:r>
            <a:r>
              <a:rPr lang="en-US" b="1" dirty="0"/>
              <a:t>split</a:t>
            </a:r>
            <a:r>
              <a:rPr lang="en-US" dirty="0"/>
              <a:t> this sentence </a:t>
            </a:r>
            <a:r>
              <a:rPr lang="en-US" b="1" dirty="0"/>
              <a:t>into smaller elements</a:t>
            </a:r>
            <a:r>
              <a:rPr lang="en-US" dirty="0"/>
              <a:t>. The goal it to arrive to a list of actionable items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Actionable = </a:t>
            </a:r>
            <a:r>
              <a:rPr lang="en-US" b="1" dirty="0"/>
              <a:t>has value </a:t>
            </a:r>
            <a:r>
              <a:rPr lang="en-US" dirty="0"/>
              <a:t>and leads to a result when it’s </a:t>
            </a:r>
            <a:r>
              <a:rPr lang="en-US" b="1" dirty="0"/>
              <a:t>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</a:t>
            </a:fld>
            <a:endParaRPr lang="it-IT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406EC7-305C-E442-A91D-5A70FFD8AF57}"/>
              </a:ext>
            </a:extLst>
          </p:cNvPr>
          <p:cNvSpPr txBox="1">
            <a:spLocks/>
          </p:cNvSpPr>
          <p:nvPr/>
        </p:nvSpPr>
        <p:spPr>
          <a:xfrm>
            <a:off x="838200" y="2694039"/>
            <a:ext cx="5181600" cy="3482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Font typeface="Arial"/>
              <a:buNone/>
            </a:pPr>
            <a:endParaRPr lang="en-US" dirty="0"/>
          </a:p>
          <a:p>
            <a:r>
              <a:rPr lang="en-US" dirty="0"/>
              <a:t>What is human </a:t>
            </a:r>
            <a:r>
              <a:rPr lang="en-US" dirty="0" err="1"/>
              <a:t>behaviour</a:t>
            </a:r>
            <a:r>
              <a:rPr lang="en-US" dirty="0"/>
              <a:t>?</a:t>
            </a:r>
          </a:p>
          <a:p>
            <a:r>
              <a:rPr lang="en-US" dirty="0"/>
              <a:t>What is the purpose of the study? </a:t>
            </a:r>
          </a:p>
          <a:p>
            <a:r>
              <a:rPr lang="en-US" dirty="0"/>
              <a:t>What is the scope? Which humans? What part of the </a:t>
            </a:r>
            <a:r>
              <a:rPr lang="en-US" dirty="0" err="1"/>
              <a:t>behaviour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0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human </a:t>
            </a:r>
            <a:r>
              <a:rPr lang="en-US" dirty="0" err="1"/>
              <a:t>behaviour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3981"/>
            <a:ext cx="5181600" cy="4351338"/>
          </a:xfrm>
        </p:spPr>
        <p:txBody>
          <a:bodyPr/>
          <a:lstStyle/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Human </a:t>
            </a:r>
            <a:r>
              <a:rPr lang="en-US" dirty="0" err="1"/>
              <a:t>behaviour</a:t>
            </a:r>
            <a:r>
              <a:rPr lang="en-US" dirty="0"/>
              <a:t> refers to the way </a:t>
            </a:r>
            <a:r>
              <a:rPr lang="en-US" b="1" dirty="0"/>
              <a:t>humans </a:t>
            </a:r>
            <a:r>
              <a:rPr lang="en-US" b="1" dirty="0">
                <a:highlight>
                  <a:srgbClr val="FFFF00"/>
                </a:highlight>
              </a:rPr>
              <a:t>act</a:t>
            </a:r>
            <a:r>
              <a:rPr lang="en-US" b="1" dirty="0"/>
              <a:t> and </a:t>
            </a:r>
            <a:r>
              <a:rPr lang="en-US" b="1" dirty="0">
                <a:highlight>
                  <a:srgbClr val="FFFF00"/>
                </a:highlight>
              </a:rPr>
              <a:t>interact</a:t>
            </a:r>
            <a:r>
              <a:rPr lang="en-US" dirty="0"/>
              <a:t>. It is based on and influenced by several factors, such as genetic make-up, </a:t>
            </a:r>
            <a:r>
              <a:rPr lang="en-US" b="1" dirty="0"/>
              <a:t>culture</a:t>
            </a:r>
            <a:r>
              <a:rPr lang="en-US" dirty="0"/>
              <a:t> and </a:t>
            </a:r>
            <a:r>
              <a:rPr lang="en-US" b="1" dirty="0"/>
              <a:t>individual values</a:t>
            </a:r>
            <a:r>
              <a:rPr lang="en-US" dirty="0"/>
              <a:t> and </a:t>
            </a:r>
            <a:r>
              <a:rPr lang="en-US" b="1" dirty="0"/>
              <a:t>attitudes</a:t>
            </a:r>
            <a:r>
              <a:rPr lang="en-US" dirty="0"/>
              <a:t>.</a:t>
            </a:r>
          </a:p>
          <a:p>
            <a:pPr marL="50800" indent="0" algn="r">
              <a:buNone/>
            </a:pPr>
            <a:r>
              <a:rPr lang="en-US" sz="1400" dirty="0" err="1"/>
              <a:t>Nature.com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</a:t>
            </a:fld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8FB6C7-A37A-D945-BB85-E262402B9E6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483981"/>
            <a:ext cx="5303018" cy="4351338"/>
          </a:xfrm>
        </p:spPr>
        <p:txBody>
          <a:bodyPr/>
          <a:lstStyle/>
          <a:p>
            <a:pPr marL="50800" indent="0">
              <a:buNone/>
            </a:pPr>
            <a:endParaRPr lang="en-US" dirty="0"/>
          </a:p>
          <a:p>
            <a:r>
              <a:rPr lang="en-US" dirty="0"/>
              <a:t>People are very complex systems. </a:t>
            </a:r>
          </a:p>
          <a:p>
            <a:r>
              <a:rPr lang="en-US" dirty="0"/>
              <a:t>We act based on our </a:t>
            </a:r>
            <a:r>
              <a:rPr lang="en-US" b="1" dirty="0"/>
              <a:t>needs</a:t>
            </a:r>
            <a:r>
              <a:rPr lang="en-US" dirty="0"/>
              <a:t>, </a:t>
            </a:r>
            <a:r>
              <a:rPr lang="en-US" b="1" dirty="0"/>
              <a:t>habits</a:t>
            </a:r>
            <a:r>
              <a:rPr lang="en-US" dirty="0"/>
              <a:t> and </a:t>
            </a:r>
            <a:r>
              <a:rPr lang="en-US" b="1" dirty="0"/>
              <a:t>routines</a:t>
            </a:r>
            <a:r>
              <a:rPr lang="en-US" dirty="0"/>
              <a:t>. </a:t>
            </a:r>
          </a:p>
          <a:p>
            <a:r>
              <a:rPr lang="en-US" dirty="0"/>
              <a:t>Consequently, everyone acts differently.</a:t>
            </a:r>
          </a:p>
        </p:txBody>
      </p:sp>
    </p:spTree>
    <p:extLst>
      <p:ext uri="{BB962C8B-B14F-4D97-AF65-F5344CB8AC3E}">
        <p14:creationId xmlns:p14="http://schemas.microsoft.com/office/powerpoint/2010/main" val="367493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human </a:t>
            </a:r>
            <a:r>
              <a:rPr lang="en-US" dirty="0" err="1"/>
              <a:t>behaviour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If you think about it, most of our actions can be described by </a:t>
            </a:r>
            <a:r>
              <a:rPr lang="en-US" b="1" dirty="0"/>
              <a:t>four main components</a:t>
            </a:r>
            <a:r>
              <a:rPr lang="en-US" dirty="0"/>
              <a:t>:</a:t>
            </a:r>
          </a:p>
          <a:p>
            <a:pPr marL="50800" indent="0">
              <a:buNone/>
            </a:pPr>
            <a:endParaRPr lang="en-US" dirty="0"/>
          </a:p>
          <a:p>
            <a:pPr marL="393700" indent="-342900">
              <a:buAutoNum type="arabicPeriod"/>
            </a:pPr>
            <a:r>
              <a:rPr lang="en-US" sz="1400" dirty="0"/>
              <a:t>Activity (what)</a:t>
            </a:r>
          </a:p>
          <a:p>
            <a:pPr marL="393700" indent="-342900">
              <a:buAutoNum type="arabicPeriod"/>
            </a:pPr>
            <a:r>
              <a:rPr lang="en-US" sz="1400" dirty="0"/>
              <a:t>Location (where)</a:t>
            </a:r>
          </a:p>
          <a:p>
            <a:pPr marL="393700" indent="-342900">
              <a:buAutoNum type="arabicPeriod"/>
            </a:pPr>
            <a:r>
              <a:rPr lang="en-US" sz="1400" dirty="0"/>
              <a:t>Interactions with others (with whom)</a:t>
            </a:r>
          </a:p>
          <a:p>
            <a:pPr marL="393700" indent="-342900">
              <a:buAutoNum type="arabicPeriod"/>
            </a:pPr>
            <a:r>
              <a:rPr lang="en-US" sz="1400" dirty="0"/>
              <a:t>Interactions with other objects (with what)</a:t>
            </a:r>
          </a:p>
          <a:p>
            <a:pPr marL="393700" indent="-342900">
              <a:buAutoNum type="arabicPeriod"/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8FB6C7-A37A-D945-BB85-E262402B9E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The same activity (going to work) has different instantiations for every one of us, considering those four elements. This is the </a:t>
            </a:r>
            <a:r>
              <a:rPr lang="en-US" b="1" dirty="0"/>
              <a:t>contextual part</a:t>
            </a:r>
            <a:r>
              <a:rPr lang="en-US" dirty="0"/>
              <a:t>.</a:t>
            </a:r>
          </a:p>
          <a:p>
            <a:pPr marL="50800" indent="0">
              <a:buNone/>
            </a:pPr>
            <a:r>
              <a:rPr lang="en-US" b="1" dirty="0"/>
              <a:t>Context</a:t>
            </a:r>
            <a:r>
              <a:rPr lang="en-US" dirty="0"/>
              <a:t> is:</a:t>
            </a:r>
          </a:p>
          <a:p>
            <a:pPr marL="50800" indent="0" hangingPunct="1">
              <a:buNone/>
            </a:pPr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a theory of the world which encodes an individual’s subjective perspective about it</a:t>
            </a:r>
            <a:r>
              <a:rPr lang="mr-IN" dirty="0"/>
              <a:t>…</a:t>
            </a:r>
            <a:r>
              <a:rPr lang="en-US" dirty="0"/>
              <a:t>”</a:t>
            </a:r>
          </a:p>
          <a:p>
            <a:pPr marL="50800" indent="0" algn="r">
              <a:buNone/>
            </a:pPr>
            <a:r>
              <a:rPr lang="en-US" sz="1400" dirty="0">
                <a:latin typeface="URWPalladioL" charset="0"/>
              </a:rPr>
              <a:t>[</a:t>
            </a:r>
            <a:r>
              <a:rPr lang="en-US" sz="1400" dirty="0" err="1">
                <a:latin typeface="URWPalladioL" charset="0"/>
              </a:rPr>
              <a:t>Giunchiglia</a:t>
            </a:r>
            <a:r>
              <a:rPr lang="en-US" sz="1400" dirty="0">
                <a:latin typeface="URWPalladioL" charset="0"/>
              </a:rPr>
              <a:t>, 1993]. “Contextual reasoning”. In: </a:t>
            </a:r>
            <a:r>
              <a:rPr lang="en-US" sz="1400" i="1" dirty="0" err="1">
                <a:latin typeface="URWPalladioL" charset="0"/>
              </a:rPr>
              <a:t>Epistemologia</a:t>
            </a:r>
            <a:r>
              <a:rPr lang="en-US" sz="1400" i="1" dirty="0">
                <a:latin typeface="URWPalladioL" charset="0"/>
              </a:rPr>
              <a:t>, special issue on I </a:t>
            </a:r>
            <a:r>
              <a:rPr lang="en-US" sz="1400" i="1" dirty="0" err="1">
                <a:latin typeface="URWPalladioL" charset="0"/>
              </a:rPr>
              <a:t>Linguaggi</a:t>
            </a:r>
            <a:r>
              <a:rPr lang="en-US" sz="1400" i="1" dirty="0">
                <a:latin typeface="URWPalladioL" charset="0"/>
              </a:rPr>
              <a:t> e le </a:t>
            </a:r>
            <a:r>
              <a:rPr lang="en-US" sz="1400" i="1" dirty="0" err="1">
                <a:latin typeface="URWPalladioL" charset="0"/>
              </a:rPr>
              <a:t>Macchine</a:t>
            </a:r>
            <a:r>
              <a:rPr lang="en-US" sz="1400" i="1" dirty="0">
                <a:latin typeface="URWPalladioL" charset="0"/>
              </a:rPr>
              <a:t> </a:t>
            </a:r>
            <a:r>
              <a:rPr lang="en-US" sz="1400" dirty="0">
                <a:latin typeface="URWPalladioL" charset="0"/>
              </a:rPr>
              <a:t>16, pp. 345–364 </a:t>
            </a:r>
            <a:endParaRPr lang="en-US" sz="1400" dirty="0"/>
          </a:p>
          <a:p>
            <a:pPr marL="50800" indent="0" algn="r" hangingPunct="1">
              <a:buNone/>
            </a:pPr>
            <a:endParaRPr lang="en-US" sz="1400" dirty="0"/>
          </a:p>
          <a:p>
            <a:pPr marL="508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8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human </a:t>
            </a:r>
            <a:r>
              <a:rPr lang="en-US" dirty="0" err="1"/>
              <a:t>behaviour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We now have a characterization of human </a:t>
            </a:r>
            <a:r>
              <a:rPr lang="en-US" dirty="0" err="1"/>
              <a:t>behaviour</a:t>
            </a:r>
            <a:r>
              <a:rPr lang="en-US" dirty="0"/>
              <a:t> that can be measured, through it’s four components: </a:t>
            </a:r>
            <a:r>
              <a:rPr lang="en-US" b="1" dirty="0">
                <a:highlight>
                  <a:srgbClr val="FFFF00"/>
                </a:highlight>
              </a:rPr>
              <a:t>activity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highlight>
                  <a:srgbClr val="FFFF00"/>
                </a:highlight>
              </a:rPr>
              <a:t>location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highlight>
                  <a:srgbClr val="FFFF00"/>
                </a:highlight>
              </a:rPr>
              <a:t>social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highlight>
                  <a:srgbClr val="FFFF00"/>
                </a:highlight>
              </a:rPr>
              <a:t>objects</a:t>
            </a:r>
            <a:r>
              <a:rPr lang="en-US" dirty="0">
                <a:highlight>
                  <a:srgbClr val="FFFF00"/>
                </a:highlight>
              </a:rPr>
              <a:t>.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8FB6C7-A37A-D945-BB85-E262402B9E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You can see that now it’s incredibly easier than before (but still absolutely hard) thinking about studying human </a:t>
            </a:r>
            <a:r>
              <a:rPr lang="en-US" dirty="0" err="1"/>
              <a:t>behaviour</a:t>
            </a:r>
            <a:r>
              <a:rPr lang="en-US" dirty="0"/>
              <a:t>. 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The simplest solution would be to manually annotate those four dimensions.</a:t>
            </a:r>
          </a:p>
        </p:txBody>
      </p:sp>
    </p:spTree>
    <p:extLst>
      <p:ext uri="{BB962C8B-B14F-4D97-AF65-F5344CB8AC3E}">
        <p14:creationId xmlns:p14="http://schemas.microsoft.com/office/powerpoint/2010/main" val="287639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the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0310"/>
            <a:ext cx="5181600" cy="4351338"/>
          </a:xfrm>
        </p:spPr>
        <p:txBody>
          <a:bodyPr/>
          <a:lstStyle/>
          <a:p>
            <a:r>
              <a:rPr lang="en-US" dirty="0"/>
              <a:t>Why we want to study and understand how people act and interact?</a:t>
            </a:r>
          </a:p>
          <a:p>
            <a:endParaRPr lang="en-US" dirty="0"/>
          </a:p>
          <a:p>
            <a:r>
              <a:rPr lang="en-US" dirty="0"/>
              <a:t>What is the role of AI in all this? Automatize the process.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8FB6C7-A37A-D945-BB85-E262402B9E6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9" y="2430310"/>
            <a:ext cx="5443695" cy="4351338"/>
          </a:xfrm>
        </p:spPr>
        <p:txBody>
          <a:bodyPr/>
          <a:lstStyle/>
          <a:p>
            <a:r>
              <a:rPr lang="en-US" dirty="0"/>
              <a:t>Because we want to understand</a:t>
            </a:r>
          </a:p>
          <a:p>
            <a:r>
              <a:rPr lang="en-US" dirty="0"/>
              <a:t>Because we want to nudge</a:t>
            </a:r>
          </a:p>
          <a:p>
            <a:r>
              <a:rPr lang="en-US" dirty="0"/>
              <a:t>Because we want to control</a:t>
            </a:r>
          </a:p>
          <a:p>
            <a:r>
              <a:rPr lang="en-US" dirty="0"/>
              <a:t>Because we want to support</a:t>
            </a:r>
          </a:p>
          <a:p>
            <a:r>
              <a:rPr lang="en-US" dirty="0"/>
              <a:t>Because we want to empower</a:t>
            </a:r>
          </a:p>
        </p:txBody>
      </p:sp>
    </p:spTree>
    <p:extLst>
      <p:ext uri="{BB962C8B-B14F-4D97-AF65-F5344CB8AC3E}">
        <p14:creationId xmlns:p14="http://schemas.microsoft.com/office/powerpoint/2010/main" val="396469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A7E3-F2E1-DE4C-BCF7-587EBE0A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the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D54-1767-8B47-A4FB-5F6DF2AF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empowering humans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53CC1-82E3-164A-8DA4-5D74335D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8FB6C7-A37A-D945-BB85-E262402B9E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261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983</Words>
  <Application>Microsoft Macintosh PowerPoint</Application>
  <PresentationFormat>Widescreen</PresentationFormat>
  <Paragraphs>177</Paragraphs>
  <Slides>34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Helvetica Light</vt:lpstr>
      <vt:lpstr>Helvetica Neue Medium</vt:lpstr>
      <vt:lpstr>URWPalladioL</vt:lpstr>
      <vt:lpstr>Tema di Office</vt:lpstr>
      <vt:lpstr>Studies on Human Behaviour  Methods and tools for data collection.  Passive data: smartphones or other devices.</vt:lpstr>
      <vt:lpstr>Outline</vt:lpstr>
      <vt:lpstr>Study human behaviour</vt:lpstr>
      <vt:lpstr>Objective – What do we want to achieve?</vt:lpstr>
      <vt:lpstr>What is human behaviour?</vt:lpstr>
      <vt:lpstr>What is human behaviour?</vt:lpstr>
      <vt:lpstr>What is human behaviour?</vt:lpstr>
      <vt:lpstr>What is the purpose of the study?</vt:lpstr>
      <vt:lpstr>What is the purpose of the study?</vt:lpstr>
      <vt:lpstr>What is the scope?</vt:lpstr>
      <vt:lpstr>Motivating example</vt:lpstr>
      <vt:lpstr>What is the role of technology?</vt:lpstr>
      <vt:lpstr>Motivating example (part 2)</vt:lpstr>
      <vt:lpstr>What should the role of technology be?</vt:lpstr>
      <vt:lpstr>Summary - Study human behavior</vt:lpstr>
      <vt:lpstr>Types of data for studying human behaviour</vt:lpstr>
      <vt:lpstr>What do we want to achieve?</vt:lpstr>
      <vt:lpstr>Where to collect data from?</vt:lpstr>
      <vt:lpstr>PowerPoint Presentation</vt:lpstr>
      <vt:lpstr>Sensor data about human behaviour</vt:lpstr>
      <vt:lpstr>Objective – Examples of sensor data</vt:lpstr>
      <vt:lpstr>Laboratory setting or in the wild</vt:lpstr>
      <vt:lpstr>Objective – Examples of sensor data</vt:lpstr>
      <vt:lpstr>Which types of sensor data</vt:lpstr>
      <vt:lpstr>The  i-Log application</vt:lpstr>
      <vt:lpstr>Requirements</vt:lpstr>
      <vt:lpstr>PlayStore download</vt:lpstr>
      <vt:lpstr>How the application works</vt:lpstr>
      <vt:lpstr>Sensor data collection</vt:lpstr>
      <vt:lpstr>Time diaries collection</vt:lpstr>
      <vt:lpstr>Experiment setup</vt:lpstr>
      <vt:lpstr>Experiment start</vt:lpstr>
      <vt:lpstr>Experiment end</vt:lpstr>
      <vt:lpstr>i-Log installation procedure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Studies on Human Behaviour  Methods and tools for data collection.  Passive data: smartphones or other devices.</dc:title>
  <dc:creator>Mattia Zeni</dc:creator>
  <cp:lastModifiedBy>Mattia Zeni</cp:lastModifiedBy>
  <cp:revision>20</cp:revision>
  <dcterms:created xsi:type="dcterms:W3CDTF">2020-09-27T19:30:29Z</dcterms:created>
  <dcterms:modified xsi:type="dcterms:W3CDTF">2020-09-30T07:56:47Z</dcterms:modified>
</cp:coreProperties>
</file>